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6"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Lst>
  <p:sldSz cx="9144000" cy="5143500" type="screen16x9"/>
  <p:notesSz cx="6858000" cy="9144000"/>
  <p:embeddedFontLst>
    <p:embeddedFont>
      <p:font typeface="Lato" panose="02020500000000000000" charset="-120"/>
      <p:regular r:id="rId62"/>
      <p:bold r:id="rId63"/>
      <p:italic r:id="rId64"/>
      <p:boldItalic r:id="rId65"/>
    </p:embeddedFont>
    <p:embeddedFont>
      <p:font typeface="Open Sans" panose="02020500000000000000" charset="0"/>
      <p:regular r:id="rId66"/>
      <p:bold r:id="rId67"/>
      <p:italic r:id="rId68"/>
      <p:boldItalic r:id="rId69"/>
    </p:embeddedFont>
    <p:embeddedFont>
      <p:font typeface="PT Sans Narrow" panose="02020500000000000000" charset="0"/>
      <p:regular r:id="rId70"/>
      <p:bold r:id="rId71"/>
    </p:embeddedFont>
    <p:embeddedFont>
      <p:font typeface="Verdana" panose="020B060403050404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2DC492-BE2E-4A28-BDA2-D156A97FCAF0}">
  <a:tblStyle styleId="{512DC492-BE2E-4A28-BDA2-D156A97FCA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6" autoAdjust="0"/>
    <p:restoredTop sz="76280" autoAdjust="0"/>
  </p:normalViewPr>
  <p:slideViewPr>
    <p:cSldViewPr snapToGrid="0">
      <p:cViewPr varScale="1">
        <p:scale>
          <a:sx n="87" d="100"/>
          <a:sy n="87" d="100"/>
        </p:scale>
        <p:origin x="1584" y="6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797e10a00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797e10a00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探針卡的自動化檢查</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085070f7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085070f7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8880abba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8880abba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085070f7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085070f7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078443b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078443b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78443bd8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78443bd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5e93e762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5e93e762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5edf08d0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5edf08d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8427ff52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8427ff5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797e10a00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8797e10a00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797e10a00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797e10a00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0423979be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0423979b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8880abbac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8880abbac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5edf08d0d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5edf08d0d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1-100 um</a:t>
            </a:r>
          </a:p>
          <a:p>
            <a:pPr marL="0" lvl="0" indent="0" algn="l" rtl="0">
              <a:spcBef>
                <a:spcPts val="0"/>
              </a:spcBef>
              <a:spcAft>
                <a:spcPts val="0"/>
              </a:spcAft>
              <a:buNone/>
            </a:pPr>
            <a:endParaRPr lang="en-US" altLang="zh-TW"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876bde7e5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876bde7e5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針尖角度</a:t>
            </a:r>
            <a:endParaRPr lang="en-US" altLang="zh-TW" dirty="0"/>
          </a:p>
          <a:p>
            <a:pPr marL="0" lvl="0" indent="0" algn="l" rtl="0">
              <a:spcBef>
                <a:spcPts val="0"/>
              </a:spcBef>
              <a:spcAft>
                <a:spcPts val="0"/>
              </a:spcAft>
              <a:buNone/>
            </a:pPr>
            <a:r>
              <a:rPr lang="zh-TW" altLang="en-US" dirty="0"/>
              <a:t>針身直徑</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876bde7e5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876bde7e5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針尖角度</a:t>
            </a:r>
          </a:p>
          <a:p>
            <a:pPr marL="0" lvl="0" indent="0" algn="l" rtl="0">
              <a:spcBef>
                <a:spcPts val="0"/>
              </a:spcBef>
              <a:spcAft>
                <a:spcPts val="0"/>
              </a:spcAft>
              <a:buNone/>
            </a:pPr>
            <a:r>
              <a:rPr lang="zh-TW" altLang="en-US" dirty="0"/>
              <a:t>針身直徑</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876bde7e5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876bde7e5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針尖直徑</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876bde7e5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876bde7e5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針尖直徑</a:t>
            </a: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876bde7e5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876bde7e5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針長</a:t>
            </a:r>
            <a:endParaRPr lang="en-US" altLang="zh-TW" dirty="0"/>
          </a:p>
          <a:p>
            <a:pPr marL="0" lvl="0" indent="0" algn="l" rtl="0">
              <a:spcBef>
                <a:spcPts val="0"/>
              </a:spcBef>
              <a:spcAft>
                <a:spcPts val="0"/>
              </a:spcAft>
              <a:buNone/>
            </a:pPr>
            <a:r>
              <a:rPr lang="zh-TW" altLang="en-US" dirty="0"/>
              <a:t>針尖高度</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876bde7e5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876bde7e5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針長</a:t>
            </a:r>
          </a:p>
          <a:p>
            <a:pPr marL="0" lvl="0" indent="0" algn="l" rtl="0">
              <a:spcBef>
                <a:spcPts val="0"/>
              </a:spcBef>
              <a:spcAft>
                <a:spcPts val="0"/>
              </a:spcAft>
              <a:buNone/>
            </a:pPr>
            <a:r>
              <a:rPr lang="zh-TW" altLang="en-US" dirty="0"/>
              <a:t>針尖高度</a:t>
            </a:r>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876bde7e5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876bde7e5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針臂長度</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876bde7e5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876bde7e5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針臂長度</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085070f7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085070f7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07616dbb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07616dbb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磨耗 汙染</a:t>
            </a:r>
            <a:endParaRPr lang="en-US" altLang="zh-TW" dirty="0"/>
          </a:p>
          <a:p>
            <a:pPr marL="0" lvl="0" indent="0" algn="l" rtl="0">
              <a:spcBef>
                <a:spcPts val="0"/>
              </a:spcBef>
              <a:spcAft>
                <a:spcPts val="0"/>
              </a:spcAft>
              <a:buNone/>
            </a:pPr>
            <a:r>
              <a:rPr lang="zh-TW" altLang="en-US" dirty="0"/>
              <a:t>傳統用光學顯微鏡人工</a:t>
            </a:r>
            <a:endParaRPr lang="en-US" altLang="zh-TW" dirty="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07616dbb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07616dbb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目標</a:t>
            </a:r>
            <a:endParaRPr lang="en-US" altLang="zh-TW" dirty="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876bde7e5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8876bde7e5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共面度 針高 針長</a:t>
            </a:r>
            <a:endParaRPr lang="en-US" altLang="zh-TW"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876bde7e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8876bde7e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0423979b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0423979b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67c07b38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67c07b38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0423979b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0423979b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0423979b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0423979b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0423979b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0423979b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797e10a00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797e10a0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8643c60b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8643c60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5edf08d0d_1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5edf08d0d_1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0423979b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0423979b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3/8不用</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c8bab1624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c8bab162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0423979be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0423979be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80423979be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80423979b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80423979be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80423979b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0423979be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0423979b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67d44832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67d44832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67c07b3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67c07b3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CCD </a:t>
            </a:r>
            <a:r>
              <a:rPr lang="zh-TW" altLang="en-US"/>
              <a:t>一般光</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8c8bab1624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8c8bab1624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59</a:t>
            </a:r>
            <a:r>
              <a:rPr lang="zh-TW" altLang="en-US" dirty="0"/>
              <a:t> 根針</a:t>
            </a:r>
            <a:r>
              <a:rPr lang="en-US" altLang="zh-TW" dirty="0"/>
              <a:t>/</a:t>
            </a:r>
            <a:r>
              <a:rPr lang="zh-TW" altLang="en-US" dirty="0"/>
              <a:t>一個單位</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8643c60b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8643c60b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蝕刻法</a:t>
            </a:r>
            <a:r>
              <a:rPr lang="en-US" altLang="zh-TW" dirty="0"/>
              <a:t>	</a:t>
            </a:r>
            <a:r>
              <a:rPr lang="zh-TW" altLang="en-US" dirty="0"/>
              <a:t>電路</a:t>
            </a:r>
            <a:r>
              <a:rPr lang="en-US" altLang="zh-TW" dirty="0"/>
              <a:t>	</a:t>
            </a:r>
            <a:r>
              <a:rPr lang="zh-TW" altLang="en-US" dirty="0"/>
              <a:t>對外界的接觸點</a:t>
            </a:r>
            <a:endParaRPr lang="en-US" altLang="zh-TW"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867c07b38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867c07b38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c8bab162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c8bab1624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c8bab1624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c8bab1624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67c07b38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67c07b38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67c07b382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67c07b38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67c07b38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867c07b38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0423979be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0423979b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8797e10a00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8797e10a0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867c07b38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867c07b38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8539fceb2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8539fceb2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8880abb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8880abb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5e93e762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5e93e762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這是一張簡易示意圖</a:t>
            </a:r>
            <a:endParaRPr dirty="0"/>
          </a:p>
          <a:p>
            <a:pPr marL="0" lvl="0" indent="0" algn="l" rtl="0">
              <a:spcBef>
                <a:spcPts val="0"/>
              </a:spcBef>
              <a:spcAft>
                <a:spcPts val="0"/>
              </a:spcAft>
              <a:buNone/>
            </a:pPr>
            <a:r>
              <a:rPr lang="zh-TW"/>
              <a:t>在一個無塵的環境中來操作</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5e93e762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5e93e762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5e93e7625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5e93e762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zh-TW"/>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nicky1021@gmail.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vtest.com/docs/TM-6%20Probe%20Technology&amp;%20Application%20Overview-Ira%20Feldman.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hyperlink" Target="http://img.jdzj.com/UserDocument/2015b/yahu19/Document/20151105120428.pdf"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swtest.org/swtw_library/2004proc/PDF/T00_01_Mann.pdf"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hyperlink" Target="http://www.tek.com/dl/Probe_Card_Tutorial_WP.pdf"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727950" y="368250"/>
            <a:ext cx="7688100" cy="12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300" dirty="0">
                <a:latin typeface="Lato"/>
                <a:ea typeface="Lato"/>
                <a:cs typeface="Lato"/>
                <a:sym typeface="Lato"/>
              </a:rPr>
              <a:t>Autonomous Probe Card Analy</a:t>
            </a:r>
            <a:r>
              <a:rPr lang="en-US" altLang="zh-TW" sz="3300" dirty="0">
                <a:latin typeface="Lato"/>
                <a:ea typeface="Lato"/>
                <a:cs typeface="Lato"/>
                <a:sym typeface="Lato"/>
              </a:rPr>
              <a:t>sis</a:t>
            </a:r>
            <a:endParaRPr sz="3300" dirty="0">
              <a:latin typeface="Lato"/>
              <a:ea typeface="Lato"/>
              <a:cs typeface="Lato"/>
              <a:sym typeface="Lato"/>
            </a:endParaRPr>
          </a:p>
          <a:p>
            <a:pPr marL="0" lvl="0" indent="0" algn="l" rtl="0">
              <a:spcBef>
                <a:spcPts val="0"/>
              </a:spcBef>
              <a:spcAft>
                <a:spcPts val="0"/>
              </a:spcAft>
              <a:buNone/>
            </a:pPr>
            <a:r>
              <a:rPr lang="zh-TW" sz="3300" dirty="0">
                <a:latin typeface="Lato"/>
                <a:ea typeface="Lato"/>
                <a:cs typeface="Lato"/>
                <a:sym typeface="Lato"/>
              </a:rPr>
              <a:t>Progress Report</a:t>
            </a:r>
            <a:endParaRPr sz="3300" dirty="0">
              <a:latin typeface="Lato"/>
              <a:ea typeface="Lato"/>
              <a:cs typeface="Lato"/>
              <a:sym typeface="Lato"/>
            </a:endParaRPr>
          </a:p>
        </p:txBody>
      </p:sp>
      <p:sp>
        <p:nvSpPr>
          <p:cNvPr id="67" name="Google Shape;67;p13"/>
          <p:cNvSpPr txBox="1">
            <a:spLocks noGrp="1"/>
          </p:cNvSpPr>
          <p:nvPr>
            <p:ph type="body" idx="1"/>
          </p:nvPr>
        </p:nvSpPr>
        <p:spPr>
          <a:xfrm>
            <a:off x="727950" y="1617750"/>
            <a:ext cx="7688100" cy="279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sz="2000" dirty="0">
                <a:solidFill>
                  <a:srgbClr val="000000"/>
                </a:solidFill>
              </a:rPr>
              <a:t>Name:  Chih-Kwang Li 李志洸</a:t>
            </a:r>
            <a:endParaRPr sz="2000" dirty="0">
              <a:solidFill>
                <a:srgbClr val="000000"/>
              </a:solidFill>
            </a:endParaRPr>
          </a:p>
          <a:p>
            <a:pPr marL="0" lvl="0" indent="0" algn="l" rtl="0">
              <a:lnSpc>
                <a:spcPct val="100000"/>
              </a:lnSpc>
              <a:spcBef>
                <a:spcPts val="1600"/>
              </a:spcBef>
              <a:spcAft>
                <a:spcPts val="0"/>
              </a:spcAft>
              <a:buNone/>
            </a:pPr>
            <a:r>
              <a:rPr lang="zh-TW" sz="2000" dirty="0">
                <a:solidFill>
                  <a:srgbClr val="000000"/>
                </a:solidFill>
              </a:rPr>
              <a:t>Contact: </a:t>
            </a:r>
            <a:r>
              <a:rPr lang="zh-TW" sz="2000" u="sng" dirty="0">
                <a:solidFill>
                  <a:srgbClr val="000000"/>
                </a:solidFill>
                <a:hlinkClick r:id="rId3"/>
              </a:rPr>
              <a:t>linicky1021@gmail.com</a:t>
            </a:r>
            <a:r>
              <a:rPr lang="zh-TW" sz="2000" dirty="0">
                <a:solidFill>
                  <a:srgbClr val="000000"/>
                </a:solidFill>
              </a:rPr>
              <a:t> </a:t>
            </a:r>
            <a:endParaRPr sz="2000" dirty="0">
              <a:solidFill>
                <a:srgbClr val="000000"/>
              </a:solidFill>
            </a:endParaRPr>
          </a:p>
          <a:p>
            <a:pPr marL="0" lvl="0" indent="0" algn="l" rtl="0">
              <a:lnSpc>
                <a:spcPct val="100000"/>
              </a:lnSpc>
              <a:spcBef>
                <a:spcPts val="1600"/>
              </a:spcBef>
              <a:spcAft>
                <a:spcPts val="0"/>
              </a:spcAft>
              <a:buNone/>
            </a:pPr>
            <a:r>
              <a:rPr lang="zh-TW" sz="2000" dirty="0">
                <a:solidFill>
                  <a:srgbClr val="000000"/>
                </a:solidFill>
              </a:rPr>
              <a:t>	0972498002</a:t>
            </a:r>
            <a:endParaRPr sz="2000" dirty="0">
              <a:solidFill>
                <a:srgbClr val="000000"/>
              </a:solidFill>
            </a:endParaRPr>
          </a:p>
          <a:p>
            <a:pPr marL="0" lvl="0" indent="0" algn="l" rtl="0">
              <a:lnSpc>
                <a:spcPct val="100000"/>
              </a:lnSpc>
              <a:spcBef>
                <a:spcPts val="1600"/>
              </a:spcBef>
              <a:spcAft>
                <a:spcPts val="0"/>
              </a:spcAft>
              <a:buNone/>
            </a:pPr>
            <a:r>
              <a:rPr lang="zh-TW" sz="2000" dirty="0">
                <a:solidFill>
                  <a:srgbClr val="000000"/>
                </a:solidFill>
              </a:rPr>
              <a:t>Advisor: Chiou-Shann Fuh 傅楸善</a:t>
            </a:r>
            <a:endParaRPr sz="2000" dirty="0">
              <a:solidFill>
                <a:srgbClr val="000000"/>
              </a:solidFill>
            </a:endParaRPr>
          </a:p>
          <a:p>
            <a:pPr marL="0" lvl="0" indent="0" algn="l" rtl="0">
              <a:lnSpc>
                <a:spcPct val="100000"/>
              </a:lnSpc>
              <a:spcBef>
                <a:spcPts val="1600"/>
              </a:spcBef>
              <a:spcAft>
                <a:spcPts val="1600"/>
              </a:spcAft>
              <a:buNone/>
            </a:pPr>
            <a:r>
              <a:rPr lang="zh-TW" sz="2000" dirty="0">
                <a:solidFill>
                  <a:srgbClr val="000000"/>
                </a:solidFill>
              </a:rPr>
              <a:t>Date: 2020/0</a:t>
            </a:r>
            <a:r>
              <a:rPr lang="en-US" altLang="zh-TW" sz="2000" dirty="0">
                <a:solidFill>
                  <a:srgbClr val="000000"/>
                </a:solidFill>
              </a:rPr>
              <a:t>8</a:t>
            </a:r>
            <a:r>
              <a:rPr lang="zh-TW" sz="2000" dirty="0">
                <a:solidFill>
                  <a:srgbClr val="000000"/>
                </a:solidFill>
              </a:rPr>
              <a:t>/</a:t>
            </a:r>
            <a:r>
              <a:rPr lang="en-US" altLang="zh-TW" sz="2000" dirty="0">
                <a:solidFill>
                  <a:srgbClr val="000000"/>
                </a:solidFill>
              </a:rPr>
              <a:t>06</a:t>
            </a:r>
            <a:endParaRPr sz="2000"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3">
            <a:alphaModFix/>
          </a:blip>
          <a:srcRect t="58711" r="15239"/>
          <a:stretch/>
        </p:blipFill>
        <p:spPr>
          <a:xfrm>
            <a:off x="1327538" y="606938"/>
            <a:ext cx="6488925" cy="3929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693450" y="354600"/>
            <a:ext cx="7594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Pads (Al, Cu) and Bumps (Sn,  Pb)  </a:t>
            </a:r>
            <a:endParaRPr dirty="0"/>
          </a:p>
        </p:txBody>
      </p:sp>
      <p:pic>
        <p:nvPicPr>
          <p:cNvPr id="126" name="Google Shape;126;p23"/>
          <p:cNvPicPr preferRelativeResize="0"/>
          <p:nvPr/>
        </p:nvPicPr>
        <p:blipFill>
          <a:blip r:embed="rId3">
            <a:alphaModFix/>
          </a:blip>
          <a:stretch>
            <a:fillRect/>
          </a:stretch>
        </p:blipFill>
        <p:spPr>
          <a:xfrm>
            <a:off x="367900" y="1314875"/>
            <a:ext cx="3370308" cy="3686275"/>
          </a:xfrm>
          <a:prstGeom prst="rect">
            <a:avLst/>
          </a:prstGeom>
          <a:noFill/>
          <a:ln>
            <a:noFill/>
          </a:ln>
        </p:spPr>
      </p:pic>
      <p:pic>
        <p:nvPicPr>
          <p:cNvPr id="127" name="Google Shape;127;p23"/>
          <p:cNvPicPr preferRelativeResize="0"/>
          <p:nvPr/>
        </p:nvPicPr>
        <p:blipFill>
          <a:blip r:embed="rId4">
            <a:alphaModFix/>
          </a:blip>
          <a:stretch>
            <a:fillRect/>
          </a:stretch>
        </p:blipFill>
        <p:spPr>
          <a:xfrm>
            <a:off x="4040126" y="1314875"/>
            <a:ext cx="4792174" cy="3686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4"/>
          <p:cNvPicPr preferRelativeResize="0"/>
          <p:nvPr/>
        </p:nvPicPr>
        <p:blipFill rotWithShape="1">
          <a:blip r:embed="rId3">
            <a:alphaModFix/>
          </a:blip>
          <a:srcRect b="44601"/>
          <a:stretch/>
        </p:blipFill>
        <p:spPr>
          <a:xfrm>
            <a:off x="1813100" y="601052"/>
            <a:ext cx="6609248" cy="4551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727650" y="369975"/>
            <a:ext cx="7688700" cy="7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Porbe Card</a:t>
            </a:r>
            <a:endParaRPr dirty="0"/>
          </a:p>
        </p:txBody>
      </p:sp>
      <p:sp>
        <p:nvSpPr>
          <p:cNvPr id="138" name="Google Shape;138;p25"/>
          <p:cNvSpPr txBox="1">
            <a:spLocks noGrp="1"/>
          </p:cNvSpPr>
          <p:nvPr>
            <p:ph type="body" idx="1"/>
          </p:nvPr>
        </p:nvSpPr>
        <p:spPr>
          <a:xfrm>
            <a:off x="727650" y="1079175"/>
            <a:ext cx="4636200" cy="12681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rgbClr val="000000"/>
              </a:buClr>
              <a:buSzPts val="2100"/>
              <a:buChar char="●"/>
            </a:pPr>
            <a:r>
              <a:rPr lang="zh-TW" sz="2100" b="1">
                <a:solidFill>
                  <a:srgbClr val="000000"/>
                </a:solidFill>
              </a:rPr>
              <a:t>Probe card is used for detecting flaws in a integreted circuit input/output pads.</a:t>
            </a:r>
            <a:endParaRPr sz="2100" b="1" dirty="0">
              <a:solidFill>
                <a:srgbClr val="000000"/>
              </a:solidFill>
            </a:endParaRPr>
          </a:p>
          <a:p>
            <a:pPr marL="0" lvl="0" indent="0" algn="l" rtl="0">
              <a:spcBef>
                <a:spcPts val="1600"/>
              </a:spcBef>
              <a:spcAft>
                <a:spcPts val="1600"/>
              </a:spcAft>
              <a:buNone/>
            </a:pPr>
            <a:endParaRPr sz="2100" b="1" dirty="0">
              <a:solidFill>
                <a:srgbClr val="000000"/>
              </a:solidFill>
            </a:endParaRPr>
          </a:p>
        </p:txBody>
      </p:sp>
      <p:pic>
        <p:nvPicPr>
          <p:cNvPr id="139" name="Google Shape;139;p25"/>
          <p:cNvPicPr preferRelativeResize="0"/>
          <p:nvPr/>
        </p:nvPicPr>
        <p:blipFill>
          <a:blip r:embed="rId3">
            <a:alphaModFix/>
          </a:blip>
          <a:stretch>
            <a:fillRect/>
          </a:stretch>
        </p:blipFill>
        <p:spPr>
          <a:xfrm>
            <a:off x="5363850" y="1918050"/>
            <a:ext cx="3780150" cy="3043022"/>
          </a:xfrm>
          <a:prstGeom prst="rect">
            <a:avLst/>
          </a:prstGeom>
          <a:noFill/>
          <a:ln>
            <a:noFill/>
          </a:ln>
        </p:spPr>
      </p:pic>
      <p:pic>
        <p:nvPicPr>
          <p:cNvPr id="140" name="Google Shape;140;p25"/>
          <p:cNvPicPr preferRelativeResize="0"/>
          <p:nvPr/>
        </p:nvPicPr>
        <p:blipFill rotWithShape="1">
          <a:blip r:embed="rId4">
            <a:alphaModFix/>
          </a:blip>
          <a:srcRect l="3702" t="7174" r="27484" b="58792"/>
          <a:stretch/>
        </p:blipFill>
        <p:spPr>
          <a:xfrm>
            <a:off x="727653" y="2347200"/>
            <a:ext cx="3844350" cy="2363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727650" y="357350"/>
            <a:ext cx="7688700" cy="71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Porbe Card</a:t>
            </a:r>
            <a:endParaRPr dirty="0"/>
          </a:p>
        </p:txBody>
      </p:sp>
      <p:pic>
        <p:nvPicPr>
          <p:cNvPr id="146" name="Google Shape;146;p26"/>
          <p:cNvPicPr preferRelativeResize="0"/>
          <p:nvPr/>
        </p:nvPicPr>
        <p:blipFill>
          <a:blip r:embed="rId3">
            <a:alphaModFix/>
          </a:blip>
          <a:stretch>
            <a:fillRect/>
          </a:stretch>
        </p:blipFill>
        <p:spPr>
          <a:xfrm rot="5400000">
            <a:off x="4770313" y="1045363"/>
            <a:ext cx="3954149" cy="3989224"/>
          </a:xfrm>
          <a:prstGeom prst="rect">
            <a:avLst/>
          </a:prstGeom>
          <a:noFill/>
          <a:ln>
            <a:noFill/>
          </a:ln>
        </p:spPr>
      </p:pic>
      <p:pic>
        <p:nvPicPr>
          <p:cNvPr id="147" name="Google Shape;147;p26"/>
          <p:cNvPicPr preferRelativeResize="0"/>
          <p:nvPr/>
        </p:nvPicPr>
        <p:blipFill>
          <a:blip r:embed="rId4">
            <a:alphaModFix/>
          </a:blip>
          <a:stretch>
            <a:fillRect/>
          </a:stretch>
        </p:blipFill>
        <p:spPr>
          <a:xfrm>
            <a:off x="727650" y="1072475"/>
            <a:ext cx="4025127" cy="39350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727650" y="362500"/>
            <a:ext cx="76887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Probes </a:t>
            </a:r>
            <a:r>
              <a:rPr lang="en-US" altLang="zh-TW" dirty="0"/>
              <a:t>(</a:t>
            </a:r>
            <a:r>
              <a:rPr lang="zh-TW" dirty="0"/>
              <a:t>Cantilever</a:t>
            </a:r>
            <a:r>
              <a:rPr lang="en-US" altLang="zh-TW" dirty="0"/>
              <a:t>)</a:t>
            </a:r>
            <a:endParaRPr dirty="0"/>
          </a:p>
        </p:txBody>
      </p:sp>
      <p:pic>
        <p:nvPicPr>
          <p:cNvPr id="159" name="Google Shape;159;p28"/>
          <p:cNvPicPr preferRelativeResize="0"/>
          <p:nvPr/>
        </p:nvPicPr>
        <p:blipFill>
          <a:blip r:embed="rId3">
            <a:alphaModFix/>
          </a:blip>
          <a:stretch>
            <a:fillRect/>
          </a:stretch>
        </p:blipFill>
        <p:spPr>
          <a:xfrm>
            <a:off x="1221000" y="1832875"/>
            <a:ext cx="6705600" cy="2838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727650" y="380875"/>
            <a:ext cx="7688700" cy="7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Probes </a:t>
            </a:r>
            <a:r>
              <a:rPr lang="en-US" altLang="zh-TW" dirty="0"/>
              <a:t>(</a:t>
            </a:r>
            <a:r>
              <a:rPr lang="zh-TW" dirty="0"/>
              <a:t>Cantilevered</a:t>
            </a:r>
            <a:r>
              <a:rPr lang="en-US" altLang="zh-TW" dirty="0"/>
              <a:t>)</a:t>
            </a:r>
            <a:endParaRPr dirty="0"/>
          </a:p>
        </p:txBody>
      </p:sp>
      <p:pic>
        <p:nvPicPr>
          <p:cNvPr id="165" name="Google Shape;165;p29"/>
          <p:cNvPicPr preferRelativeResize="0"/>
          <p:nvPr/>
        </p:nvPicPr>
        <p:blipFill>
          <a:blip r:embed="rId3">
            <a:alphaModFix/>
          </a:blip>
          <a:stretch>
            <a:fillRect/>
          </a:stretch>
        </p:blipFill>
        <p:spPr>
          <a:xfrm>
            <a:off x="82650" y="1215425"/>
            <a:ext cx="5030914" cy="3775676"/>
          </a:xfrm>
          <a:prstGeom prst="rect">
            <a:avLst/>
          </a:prstGeom>
          <a:noFill/>
          <a:ln>
            <a:noFill/>
          </a:ln>
        </p:spPr>
      </p:pic>
      <p:pic>
        <p:nvPicPr>
          <p:cNvPr id="166" name="Google Shape;166;p29"/>
          <p:cNvPicPr preferRelativeResize="0"/>
          <p:nvPr/>
        </p:nvPicPr>
        <p:blipFill>
          <a:blip r:embed="rId4">
            <a:alphaModFix/>
          </a:blip>
          <a:stretch>
            <a:fillRect/>
          </a:stretch>
        </p:blipFill>
        <p:spPr>
          <a:xfrm>
            <a:off x="5113575" y="1560613"/>
            <a:ext cx="3960675" cy="30853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725025" y="3807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Probes </a:t>
            </a:r>
            <a:r>
              <a:rPr lang="en-US" altLang="zh-TW" dirty="0"/>
              <a:t>(</a:t>
            </a:r>
            <a:r>
              <a:rPr lang="zh-TW" dirty="0"/>
              <a:t>Vertical</a:t>
            </a:r>
            <a:r>
              <a:rPr lang="en-US" altLang="zh-TW" dirty="0"/>
              <a:t>)</a:t>
            </a:r>
            <a:endParaRPr dirty="0"/>
          </a:p>
        </p:txBody>
      </p:sp>
      <p:pic>
        <p:nvPicPr>
          <p:cNvPr id="172" name="Google Shape;172;p30"/>
          <p:cNvPicPr preferRelativeResize="0"/>
          <p:nvPr/>
        </p:nvPicPr>
        <p:blipFill>
          <a:blip r:embed="rId3">
            <a:alphaModFix/>
          </a:blip>
          <a:stretch>
            <a:fillRect/>
          </a:stretch>
        </p:blipFill>
        <p:spPr>
          <a:xfrm>
            <a:off x="152400" y="1185425"/>
            <a:ext cx="8582025" cy="345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727650" y="355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Probes </a:t>
            </a:r>
            <a:r>
              <a:rPr lang="en-US" altLang="zh-TW" dirty="0"/>
              <a:t>(</a:t>
            </a:r>
            <a:r>
              <a:rPr lang="zh-TW" dirty="0"/>
              <a:t>Cobra Probe</a:t>
            </a:r>
            <a:r>
              <a:rPr lang="en-US" altLang="zh-TW" dirty="0"/>
              <a:t>)</a:t>
            </a:r>
            <a:endParaRPr dirty="0"/>
          </a:p>
        </p:txBody>
      </p:sp>
      <p:pic>
        <p:nvPicPr>
          <p:cNvPr id="192" name="Google Shape;192;p33"/>
          <p:cNvPicPr preferRelativeResize="0"/>
          <p:nvPr/>
        </p:nvPicPr>
        <p:blipFill>
          <a:blip r:embed="rId3">
            <a:alphaModFix/>
          </a:blip>
          <a:stretch>
            <a:fillRect/>
          </a:stretch>
        </p:blipFill>
        <p:spPr>
          <a:xfrm>
            <a:off x="-4" y="1081850"/>
            <a:ext cx="5223201" cy="2193750"/>
          </a:xfrm>
          <a:prstGeom prst="rect">
            <a:avLst/>
          </a:prstGeom>
          <a:noFill/>
          <a:ln>
            <a:noFill/>
          </a:ln>
        </p:spPr>
      </p:pic>
      <p:pic>
        <p:nvPicPr>
          <p:cNvPr id="193" name="Google Shape;193;p33"/>
          <p:cNvPicPr preferRelativeResize="0"/>
          <p:nvPr/>
        </p:nvPicPr>
        <p:blipFill rotWithShape="1">
          <a:blip r:embed="rId4">
            <a:alphaModFix/>
          </a:blip>
          <a:srcRect l="13043"/>
          <a:stretch/>
        </p:blipFill>
        <p:spPr>
          <a:xfrm>
            <a:off x="5185353" y="2831275"/>
            <a:ext cx="3958647" cy="2193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1"/>
          <p:cNvPicPr preferRelativeResize="0"/>
          <p:nvPr/>
        </p:nvPicPr>
        <p:blipFill>
          <a:blip r:embed="rId3">
            <a:alphaModFix/>
          </a:blip>
          <a:stretch>
            <a:fillRect/>
          </a:stretch>
        </p:blipFill>
        <p:spPr>
          <a:xfrm>
            <a:off x="68175" y="982750"/>
            <a:ext cx="4096100" cy="3957999"/>
          </a:xfrm>
          <a:prstGeom prst="rect">
            <a:avLst/>
          </a:prstGeom>
          <a:noFill/>
          <a:ln>
            <a:noFill/>
          </a:ln>
        </p:spPr>
      </p:pic>
      <p:pic>
        <p:nvPicPr>
          <p:cNvPr id="178" name="Google Shape;178;p31"/>
          <p:cNvPicPr preferRelativeResize="0"/>
          <p:nvPr/>
        </p:nvPicPr>
        <p:blipFill>
          <a:blip r:embed="rId4">
            <a:alphaModFix/>
          </a:blip>
          <a:stretch>
            <a:fillRect/>
          </a:stretch>
        </p:blipFill>
        <p:spPr>
          <a:xfrm>
            <a:off x="4803476" y="1083863"/>
            <a:ext cx="3821810" cy="3755775"/>
          </a:xfrm>
          <a:prstGeom prst="rect">
            <a:avLst/>
          </a:prstGeom>
          <a:noFill/>
          <a:ln>
            <a:noFill/>
          </a:ln>
        </p:spPr>
      </p:pic>
      <p:sp>
        <p:nvSpPr>
          <p:cNvPr id="179" name="Google Shape;179;p31"/>
          <p:cNvSpPr txBox="1">
            <a:spLocks noGrp="1"/>
          </p:cNvSpPr>
          <p:nvPr>
            <p:ph type="title"/>
          </p:nvPr>
        </p:nvSpPr>
        <p:spPr>
          <a:xfrm>
            <a:off x="706650" y="371550"/>
            <a:ext cx="75873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Probes (Spring contact probe: Crown Probe)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714775" y="361775"/>
            <a:ext cx="7021200" cy="75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solidFill>
                  <a:srgbClr val="000000"/>
                </a:solidFill>
                <a:latin typeface="Lato"/>
                <a:ea typeface="Lato"/>
                <a:cs typeface="Lato"/>
                <a:sym typeface="Lato"/>
              </a:rPr>
              <a:t>Outline</a:t>
            </a:r>
            <a:endParaRPr dirty="0">
              <a:solidFill>
                <a:srgbClr val="000000"/>
              </a:solidFill>
              <a:latin typeface="Lato"/>
              <a:ea typeface="Lato"/>
              <a:cs typeface="Lato"/>
              <a:sym typeface="Lato"/>
            </a:endParaRPr>
          </a:p>
        </p:txBody>
      </p:sp>
      <p:sp>
        <p:nvSpPr>
          <p:cNvPr id="73" name="Google Shape;73;p14"/>
          <p:cNvSpPr txBox="1">
            <a:spLocks noGrp="1"/>
          </p:cNvSpPr>
          <p:nvPr>
            <p:ph type="title"/>
          </p:nvPr>
        </p:nvSpPr>
        <p:spPr>
          <a:xfrm>
            <a:off x="714775" y="1117175"/>
            <a:ext cx="8282400" cy="3498000"/>
          </a:xfrm>
          <a:prstGeom prst="rect">
            <a:avLst/>
          </a:prstGeom>
        </p:spPr>
        <p:txBody>
          <a:bodyPr spcFirstLastPara="1" wrap="square" lIns="91425" tIns="91425" rIns="91425" bIns="91425" anchor="ctr" anchorCtr="0">
            <a:noAutofit/>
          </a:bodyPr>
          <a:lstStyle/>
          <a:p>
            <a:pPr marL="469900" lvl="0" indent="-457200" algn="l" rtl="0">
              <a:spcBef>
                <a:spcPts val="0"/>
              </a:spcBef>
              <a:spcAft>
                <a:spcPts val="0"/>
              </a:spcAft>
              <a:buClr>
                <a:srgbClr val="000000"/>
              </a:buClr>
              <a:buSzPts val="3400"/>
              <a:buFont typeface="Arial" panose="020B0604020202020204" pitchFamily="34" charset="0"/>
              <a:buChar char="•"/>
            </a:pPr>
            <a:r>
              <a:rPr lang="zh-TW" sz="3400" b="1" dirty="0">
                <a:solidFill>
                  <a:srgbClr val="000000"/>
                </a:solidFill>
                <a:latin typeface="Lato"/>
                <a:ea typeface="Lato"/>
                <a:cs typeface="Lato"/>
                <a:sym typeface="Lato"/>
              </a:rPr>
              <a:t>Introduction</a:t>
            </a:r>
            <a:endParaRPr sz="3400" b="1"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b="1" dirty="0">
                <a:solidFill>
                  <a:srgbClr val="000000"/>
                </a:solidFill>
                <a:latin typeface="Lato"/>
                <a:ea typeface="Lato"/>
                <a:cs typeface="Lato"/>
                <a:sym typeface="Lato"/>
              </a:rPr>
              <a:t>Motivation</a:t>
            </a:r>
            <a:endParaRPr sz="3400" b="1"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b="1" dirty="0">
                <a:solidFill>
                  <a:srgbClr val="000000"/>
                </a:solidFill>
                <a:latin typeface="Lato"/>
                <a:ea typeface="Lato"/>
                <a:cs typeface="Lato"/>
                <a:sym typeface="Lato"/>
              </a:rPr>
              <a:t>Objective</a:t>
            </a:r>
            <a:endParaRPr sz="3400" b="1"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b="1" dirty="0">
                <a:solidFill>
                  <a:srgbClr val="000000"/>
                </a:solidFill>
                <a:latin typeface="Lato"/>
                <a:ea typeface="Lato"/>
                <a:cs typeface="Lato"/>
                <a:sym typeface="Lato"/>
              </a:rPr>
              <a:t>Methods</a:t>
            </a:r>
            <a:endParaRPr sz="3400" b="1"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b="1" dirty="0">
                <a:solidFill>
                  <a:srgbClr val="000000"/>
                </a:solidFill>
                <a:latin typeface="Lato"/>
                <a:ea typeface="Lato"/>
                <a:cs typeface="Lato"/>
                <a:sym typeface="Lato"/>
              </a:rPr>
              <a:t>Progress reports</a:t>
            </a:r>
            <a:endParaRPr sz="3400" b="1"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b="1" dirty="0">
                <a:solidFill>
                  <a:srgbClr val="000000"/>
                </a:solidFill>
                <a:latin typeface="Lato"/>
                <a:ea typeface="Lato"/>
                <a:cs typeface="Lato"/>
                <a:sym typeface="Lato"/>
              </a:rPr>
              <a:t>Future goals</a:t>
            </a:r>
            <a:endParaRPr sz="2200" b="1" dirty="0">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706650" y="371550"/>
            <a:ext cx="75873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Probes (Spring contact probe: Crown Probe)</a:t>
            </a:r>
            <a:endParaRPr dirty="0"/>
          </a:p>
        </p:txBody>
      </p:sp>
      <p:pic>
        <p:nvPicPr>
          <p:cNvPr id="185" name="Google Shape;185;p32"/>
          <p:cNvPicPr preferRelativeResize="0"/>
          <p:nvPr/>
        </p:nvPicPr>
        <p:blipFill>
          <a:blip r:embed="rId3">
            <a:alphaModFix/>
          </a:blip>
          <a:stretch>
            <a:fillRect/>
          </a:stretch>
        </p:blipFill>
        <p:spPr>
          <a:xfrm>
            <a:off x="787525" y="1078950"/>
            <a:ext cx="1700800" cy="3972700"/>
          </a:xfrm>
          <a:prstGeom prst="rect">
            <a:avLst/>
          </a:prstGeom>
          <a:noFill/>
          <a:ln>
            <a:noFill/>
          </a:ln>
        </p:spPr>
      </p:pic>
      <p:pic>
        <p:nvPicPr>
          <p:cNvPr id="186" name="Google Shape;186;p32"/>
          <p:cNvPicPr preferRelativeResize="0"/>
          <p:nvPr/>
        </p:nvPicPr>
        <p:blipFill>
          <a:blip r:embed="rId4">
            <a:alphaModFix/>
          </a:blip>
          <a:stretch>
            <a:fillRect/>
          </a:stretch>
        </p:blipFill>
        <p:spPr>
          <a:xfrm>
            <a:off x="3410945" y="1266325"/>
            <a:ext cx="5421355" cy="3785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9" name="Google Shape;199;p34"/>
          <p:cNvPicPr preferRelativeResize="0"/>
          <p:nvPr/>
        </p:nvPicPr>
        <p:blipFill>
          <a:blip r:embed="rId3">
            <a:alphaModFix/>
          </a:blip>
          <a:stretch>
            <a:fillRect/>
          </a:stretch>
        </p:blipFill>
        <p:spPr>
          <a:xfrm>
            <a:off x="0" y="1732225"/>
            <a:ext cx="3238500" cy="1800225"/>
          </a:xfrm>
          <a:prstGeom prst="rect">
            <a:avLst/>
          </a:prstGeom>
          <a:noFill/>
          <a:ln>
            <a:noFill/>
          </a:ln>
        </p:spPr>
      </p:pic>
      <p:pic>
        <p:nvPicPr>
          <p:cNvPr id="200" name="Google Shape;200;p34"/>
          <p:cNvPicPr preferRelativeResize="0"/>
          <p:nvPr/>
        </p:nvPicPr>
        <p:blipFill>
          <a:blip r:embed="rId4">
            <a:alphaModFix/>
          </a:blip>
          <a:stretch>
            <a:fillRect/>
          </a:stretch>
        </p:blipFill>
        <p:spPr>
          <a:xfrm>
            <a:off x="3290888" y="1746513"/>
            <a:ext cx="2562225" cy="1771650"/>
          </a:xfrm>
          <a:prstGeom prst="rect">
            <a:avLst/>
          </a:prstGeom>
          <a:noFill/>
          <a:ln>
            <a:noFill/>
          </a:ln>
        </p:spPr>
      </p:pic>
      <p:pic>
        <p:nvPicPr>
          <p:cNvPr id="201" name="Google Shape;201;p34"/>
          <p:cNvPicPr preferRelativeResize="0"/>
          <p:nvPr/>
        </p:nvPicPr>
        <p:blipFill>
          <a:blip r:embed="rId5">
            <a:alphaModFix/>
          </a:blip>
          <a:stretch>
            <a:fillRect/>
          </a:stretch>
        </p:blipFill>
        <p:spPr>
          <a:xfrm>
            <a:off x="7777150" y="205228"/>
            <a:ext cx="1239684" cy="3312949"/>
          </a:xfrm>
          <a:prstGeom prst="rect">
            <a:avLst/>
          </a:prstGeom>
          <a:noFill/>
          <a:ln>
            <a:noFill/>
          </a:ln>
        </p:spPr>
      </p:pic>
      <p:pic>
        <p:nvPicPr>
          <p:cNvPr id="202" name="Google Shape;202;p34"/>
          <p:cNvPicPr preferRelativeResize="0"/>
          <p:nvPr/>
        </p:nvPicPr>
        <p:blipFill>
          <a:blip r:embed="rId6">
            <a:alphaModFix/>
          </a:blip>
          <a:stretch>
            <a:fillRect/>
          </a:stretch>
        </p:blipFill>
        <p:spPr>
          <a:xfrm>
            <a:off x="5940976" y="1746525"/>
            <a:ext cx="1748328" cy="1771650"/>
          </a:xfrm>
          <a:prstGeom prst="rect">
            <a:avLst/>
          </a:prstGeom>
          <a:noFill/>
          <a:ln>
            <a:noFill/>
          </a:ln>
        </p:spPr>
      </p:pic>
      <p:sp>
        <p:nvSpPr>
          <p:cNvPr id="203" name="Google Shape;203;p34"/>
          <p:cNvSpPr txBox="1"/>
          <p:nvPr/>
        </p:nvSpPr>
        <p:spPr>
          <a:xfrm>
            <a:off x="0" y="3688000"/>
            <a:ext cx="3155700" cy="6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600">
                <a:latin typeface="Open Sans"/>
                <a:ea typeface="Open Sans"/>
                <a:cs typeface="Open Sans"/>
                <a:sym typeface="Open Sans"/>
              </a:rPr>
              <a:t>Cantilever</a:t>
            </a:r>
            <a:endParaRPr sz="2600" dirty="0">
              <a:latin typeface="Open Sans"/>
              <a:ea typeface="Open Sans"/>
              <a:cs typeface="Open Sans"/>
              <a:sym typeface="Open Sans"/>
            </a:endParaRPr>
          </a:p>
          <a:p>
            <a:pPr marL="0" lvl="0" indent="0" algn="l" rtl="0">
              <a:spcBef>
                <a:spcPts val="0"/>
              </a:spcBef>
              <a:spcAft>
                <a:spcPts val="0"/>
              </a:spcAft>
              <a:buNone/>
            </a:pPr>
            <a:endParaRPr sz="2600" dirty="0">
              <a:latin typeface="Open Sans"/>
              <a:ea typeface="Open Sans"/>
              <a:cs typeface="Open Sans"/>
              <a:sym typeface="Open Sans"/>
            </a:endParaRPr>
          </a:p>
        </p:txBody>
      </p:sp>
      <p:sp>
        <p:nvSpPr>
          <p:cNvPr id="204" name="Google Shape;204;p34"/>
          <p:cNvSpPr txBox="1"/>
          <p:nvPr/>
        </p:nvSpPr>
        <p:spPr>
          <a:xfrm>
            <a:off x="3290863" y="3737050"/>
            <a:ext cx="2562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600">
                <a:latin typeface="Open Sans"/>
                <a:ea typeface="Open Sans"/>
                <a:cs typeface="Open Sans"/>
                <a:sym typeface="Open Sans"/>
              </a:rPr>
              <a:t>Torsional</a:t>
            </a:r>
            <a:endParaRPr sz="2600" dirty="0">
              <a:latin typeface="Open Sans"/>
              <a:ea typeface="Open Sans"/>
              <a:cs typeface="Open Sans"/>
              <a:sym typeface="Open Sans"/>
            </a:endParaRPr>
          </a:p>
        </p:txBody>
      </p:sp>
      <p:sp>
        <p:nvSpPr>
          <p:cNvPr id="205" name="Google Shape;205;p34"/>
          <p:cNvSpPr txBox="1"/>
          <p:nvPr/>
        </p:nvSpPr>
        <p:spPr>
          <a:xfrm>
            <a:off x="5905725" y="3700200"/>
            <a:ext cx="21558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600">
                <a:latin typeface="Open Sans"/>
                <a:ea typeface="Open Sans"/>
                <a:cs typeface="Open Sans"/>
                <a:sym typeface="Open Sans"/>
              </a:rPr>
              <a:t>MicroProbe</a:t>
            </a:r>
            <a:endParaRPr sz="2600" dirty="0">
              <a:latin typeface="Open Sans"/>
              <a:ea typeface="Open Sans"/>
              <a:cs typeface="Open Sans"/>
              <a:sym typeface="Open Sans"/>
            </a:endParaRPr>
          </a:p>
        </p:txBody>
      </p:sp>
      <p:sp>
        <p:nvSpPr>
          <p:cNvPr id="206" name="Google Shape;206;p34"/>
          <p:cNvSpPr txBox="1"/>
          <p:nvPr/>
        </p:nvSpPr>
        <p:spPr>
          <a:xfrm>
            <a:off x="6861025" y="4417425"/>
            <a:ext cx="21558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600">
                <a:latin typeface="Open Sans"/>
                <a:ea typeface="Open Sans"/>
                <a:cs typeface="Open Sans"/>
                <a:sym typeface="Open Sans"/>
              </a:rPr>
              <a:t>Microfabrica</a:t>
            </a:r>
            <a:endParaRPr sz="2600" dirty="0">
              <a:latin typeface="Open Sans"/>
              <a:ea typeface="Open Sans"/>
              <a:cs typeface="Open Sans"/>
              <a:sym typeface="Open Sans"/>
            </a:endParaRPr>
          </a:p>
        </p:txBody>
      </p:sp>
      <p:sp>
        <p:nvSpPr>
          <p:cNvPr id="11" name="Google Shape;184;p32">
            <a:extLst>
              <a:ext uri="{FF2B5EF4-FFF2-40B4-BE49-F238E27FC236}">
                <a16:creationId xmlns:a16="http://schemas.microsoft.com/office/drawing/2014/main" id="{52A19E08-496D-4505-82FF-F2E1F7426511}"/>
              </a:ext>
            </a:extLst>
          </p:cNvPr>
          <p:cNvSpPr txBox="1">
            <a:spLocks noGrp="1"/>
          </p:cNvSpPr>
          <p:nvPr>
            <p:ph type="title"/>
          </p:nvPr>
        </p:nvSpPr>
        <p:spPr>
          <a:xfrm>
            <a:off x="706650" y="371550"/>
            <a:ext cx="7587300" cy="707400"/>
          </a:xfrm>
          <a:prstGeom prst="rect">
            <a:avLst/>
          </a:prstGeom>
        </p:spPr>
        <p:txBody>
          <a:bodyPr spcFirstLastPara="1" wrap="square" lIns="91425" tIns="91425" rIns="91425" bIns="91425" anchor="t" anchorCtr="0">
            <a:noAutofit/>
          </a:bodyPr>
          <a:lstStyle/>
          <a:p>
            <a:pPr lvl="0"/>
            <a:r>
              <a:rPr lang="en-US" altLang="zh-TW" dirty="0"/>
              <a:t>Probes MEMS </a:t>
            </a:r>
            <a:br>
              <a:rPr lang="en-US" altLang="zh-TW" dirty="0"/>
            </a:br>
            <a:r>
              <a:rPr lang="en-US" altLang="zh-TW" dirty="0"/>
              <a:t>(Microelectromechanical Systems)</a:t>
            </a:r>
            <a:br>
              <a:rPr lang="en-US" altLang="zh-TW" dirty="0"/>
            </a:b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body" idx="1"/>
          </p:nvPr>
        </p:nvSpPr>
        <p:spPr>
          <a:xfrm>
            <a:off x="311700" y="362250"/>
            <a:ext cx="8520600" cy="44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b="1" dirty="0">
                <a:solidFill>
                  <a:srgbClr val="000000"/>
                </a:solidFill>
              </a:rPr>
              <a:t>Bend Angle</a:t>
            </a:r>
            <a:endParaRPr sz="2400" b="1" dirty="0">
              <a:solidFill>
                <a:srgbClr val="000000"/>
              </a:solidFill>
            </a:endParaRPr>
          </a:p>
          <a:p>
            <a:pPr marL="0" lvl="0" indent="0" algn="l" rtl="0">
              <a:spcBef>
                <a:spcPts val="1600"/>
              </a:spcBef>
              <a:spcAft>
                <a:spcPts val="0"/>
              </a:spcAft>
              <a:buNone/>
            </a:pPr>
            <a:r>
              <a:rPr lang="zh-TW" sz="2100" dirty="0">
                <a:solidFill>
                  <a:srgbClr val="000000"/>
                </a:solidFill>
              </a:rPr>
              <a:t>The bend angle, which is expressed in degrees, </a:t>
            </a:r>
            <a:r>
              <a:rPr lang="zh-TW" sz="2100" b="1" dirty="0">
                <a:solidFill>
                  <a:srgbClr val="000000"/>
                </a:solidFill>
              </a:rPr>
              <a:t>is the inside angle of the probe after bending.</a:t>
            </a:r>
            <a:r>
              <a:rPr lang="zh-TW" sz="2100" dirty="0">
                <a:solidFill>
                  <a:srgbClr val="000000"/>
                </a:solidFill>
              </a:rPr>
              <a:t> The probe card designer chooses this value. The angle used will determine the quality of the scrub mark the probe tip produces on the bond pad.</a:t>
            </a:r>
            <a:endParaRPr sz="2100" dirty="0">
              <a:solidFill>
                <a:srgbClr val="000000"/>
              </a:solidFill>
            </a:endParaRPr>
          </a:p>
          <a:p>
            <a:pPr marL="0" lvl="0" indent="0" algn="l" rtl="0">
              <a:spcBef>
                <a:spcPts val="1600"/>
              </a:spcBef>
              <a:spcAft>
                <a:spcPts val="0"/>
              </a:spcAft>
              <a:buNone/>
            </a:pPr>
            <a:r>
              <a:rPr lang="zh-TW" sz="2400" b="1" dirty="0">
                <a:solidFill>
                  <a:srgbClr val="000000"/>
                </a:solidFill>
              </a:rPr>
              <a:t>Probe Wire Diameter</a:t>
            </a:r>
            <a:endParaRPr sz="2400" b="1" dirty="0">
              <a:solidFill>
                <a:srgbClr val="000000"/>
              </a:solidFill>
            </a:endParaRPr>
          </a:p>
          <a:p>
            <a:pPr marL="0" lvl="0" indent="0" algn="l" rtl="0">
              <a:spcBef>
                <a:spcPts val="1600"/>
              </a:spcBef>
              <a:spcAft>
                <a:spcPts val="0"/>
              </a:spcAft>
              <a:buNone/>
            </a:pPr>
            <a:r>
              <a:rPr lang="zh-TW" sz="2100" dirty="0">
                <a:solidFill>
                  <a:srgbClr val="000000"/>
                </a:solidFill>
              </a:rPr>
              <a:t>Wire diameter has the most significant effect on contact force and pad pitch. It’s usually expressed in mils (= 0.001 inch = 25.4 micrometers).</a:t>
            </a:r>
            <a:endParaRPr sz="2100" dirty="0">
              <a:solidFill>
                <a:srgbClr val="000000"/>
              </a:solidFill>
            </a:endParaRPr>
          </a:p>
          <a:p>
            <a:pPr marL="0" lvl="0" indent="0" algn="l" rtl="0">
              <a:spcBef>
                <a:spcPts val="1600"/>
              </a:spcBef>
              <a:spcAft>
                <a:spcPts val="0"/>
              </a:spcAft>
              <a:buNone/>
            </a:pPr>
            <a:endParaRPr dirty="0">
              <a:solidFill>
                <a:srgbClr val="000000"/>
              </a:solidFill>
            </a:endParaRPr>
          </a:p>
          <a:p>
            <a:pPr marL="0" lvl="0" indent="0" algn="l" rtl="0">
              <a:spcBef>
                <a:spcPts val="1600"/>
              </a:spcBef>
              <a:spcAft>
                <a:spcPts val="1600"/>
              </a:spcAft>
              <a:buNone/>
            </a:pPr>
            <a:endParaRPr dirty="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6"/>
          <p:cNvPicPr preferRelativeResize="0"/>
          <p:nvPr/>
        </p:nvPicPr>
        <p:blipFill>
          <a:blip r:embed="rId3">
            <a:alphaModFix/>
          </a:blip>
          <a:stretch>
            <a:fillRect/>
          </a:stretch>
        </p:blipFill>
        <p:spPr>
          <a:xfrm>
            <a:off x="152400" y="0"/>
            <a:ext cx="8839199" cy="2452362"/>
          </a:xfrm>
          <a:prstGeom prst="rect">
            <a:avLst/>
          </a:prstGeom>
          <a:noFill/>
          <a:ln>
            <a:noFill/>
          </a:ln>
        </p:spPr>
      </p:pic>
      <p:sp>
        <p:nvSpPr>
          <p:cNvPr id="217" name="Google Shape;217;p36"/>
          <p:cNvSpPr/>
          <p:nvPr/>
        </p:nvSpPr>
        <p:spPr>
          <a:xfrm>
            <a:off x="1214975" y="1217050"/>
            <a:ext cx="1274100" cy="1253700"/>
          </a:xfrm>
          <a:prstGeom prst="donut">
            <a:avLst>
              <a:gd name="adj" fmla="val 2574"/>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8" name="Google Shape;218;p36"/>
          <p:cNvPicPr preferRelativeResize="0"/>
          <p:nvPr/>
        </p:nvPicPr>
        <p:blipFill>
          <a:blip r:embed="rId4">
            <a:alphaModFix/>
          </a:blip>
          <a:stretch>
            <a:fillRect/>
          </a:stretch>
        </p:blipFill>
        <p:spPr>
          <a:xfrm>
            <a:off x="2603125" y="2255350"/>
            <a:ext cx="6540875" cy="2768725"/>
          </a:xfrm>
          <a:prstGeom prst="rect">
            <a:avLst/>
          </a:prstGeom>
          <a:noFill/>
          <a:ln>
            <a:noFill/>
          </a:ln>
        </p:spPr>
      </p:pic>
      <p:cxnSp>
        <p:nvCxnSpPr>
          <p:cNvPr id="219" name="Google Shape;219;p36"/>
          <p:cNvCxnSpPr/>
          <p:nvPr/>
        </p:nvCxnSpPr>
        <p:spPr>
          <a:xfrm>
            <a:off x="6502875" y="4280100"/>
            <a:ext cx="1919700" cy="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body" idx="1"/>
          </p:nvPr>
        </p:nvSpPr>
        <p:spPr>
          <a:xfrm>
            <a:off x="311700" y="284100"/>
            <a:ext cx="8520600" cy="457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b="1" dirty="0">
                <a:solidFill>
                  <a:srgbClr val="000000"/>
                </a:solidFill>
              </a:rPr>
              <a:t>Tip Diameter</a:t>
            </a:r>
            <a:endParaRPr sz="2400" b="1" dirty="0">
              <a:solidFill>
                <a:srgbClr val="000000"/>
              </a:solidFill>
            </a:endParaRPr>
          </a:p>
          <a:p>
            <a:pPr marL="0" lvl="0" indent="0" algn="l" rtl="0">
              <a:spcBef>
                <a:spcPts val="1600"/>
              </a:spcBef>
              <a:spcAft>
                <a:spcPts val="0"/>
              </a:spcAft>
              <a:buNone/>
            </a:pPr>
            <a:r>
              <a:rPr lang="en-US" altLang="zh-TW" sz="2100" dirty="0">
                <a:solidFill>
                  <a:srgbClr val="000000"/>
                </a:solidFill>
              </a:rPr>
              <a:t>	</a:t>
            </a:r>
            <a:r>
              <a:rPr lang="zh-TW" sz="2100" dirty="0">
                <a:solidFill>
                  <a:srgbClr val="000000"/>
                </a:solidFill>
              </a:rPr>
              <a:t>Probe tip diameter affects the contact resistance of the tip and damage to the bond pad. Larger tip diameters have lower resistance; however, for applications with aluminum pads, the larger tips require greater probe force to break through the pad oxide layer. </a:t>
            </a:r>
            <a:r>
              <a:rPr lang="zh-TW" sz="2100" b="1" dirty="0">
                <a:solidFill>
                  <a:srgbClr val="000000"/>
                </a:solidFill>
              </a:rPr>
              <a:t>Tip diameter selection is based on the size and material of the bond pad and is expressed in mils</a:t>
            </a:r>
            <a:endParaRPr b="1" dirty="0">
              <a:solidFill>
                <a:srgbClr val="000000"/>
              </a:solidFill>
            </a:endParaRPr>
          </a:p>
          <a:p>
            <a:pPr marL="0" lvl="0" indent="0" algn="l" rtl="0">
              <a:spcBef>
                <a:spcPts val="1600"/>
              </a:spcBef>
              <a:spcAft>
                <a:spcPts val="1600"/>
              </a:spcAft>
              <a:buNone/>
            </a:pPr>
            <a:endParaRPr dirty="0">
              <a:solidFill>
                <a:srgbClr val="000000"/>
              </a:solidFill>
            </a:endParaRPr>
          </a:p>
        </p:txBody>
      </p:sp>
      <p:sp>
        <p:nvSpPr>
          <p:cNvPr id="225" name="Google Shape;225;p37"/>
          <p:cNvSpPr txBox="1"/>
          <p:nvPr/>
        </p:nvSpPr>
        <p:spPr>
          <a:xfrm>
            <a:off x="3609500" y="4384475"/>
            <a:ext cx="5222700" cy="47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TW" sz="2100">
                <a:latin typeface="Open Sans"/>
                <a:ea typeface="Open Sans"/>
                <a:cs typeface="Open Sans"/>
                <a:sym typeface="Open Sans"/>
              </a:rPr>
              <a:t>mils = 0.001 inch = 25.4 micrometers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8"/>
          <p:cNvPicPr preferRelativeResize="0"/>
          <p:nvPr/>
        </p:nvPicPr>
        <p:blipFill rotWithShape="1">
          <a:blip r:embed="rId3">
            <a:alphaModFix/>
          </a:blip>
          <a:srcRect r="45925"/>
          <a:stretch/>
        </p:blipFill>
        <p:spPr>
          <a:xfrm>
            <a:off x="0" y="0"/>
            <a:ext cx="4779850" cy="2452350"/>
          </a:xfrm>
          <a:prstGeom prst="rect">
            <a:avLst/>
          </a:prstGeom>
          <a:noFill/>
          <a:ln>
            <a:noFill/>
          </a:ln>
        </p:spPr>
      </p:pic>
      <p:sp>
        <p:nvSpPr>
          <p:cNvPr id="231" name="Google Shape;231;p38"/>
          <p:cNvSpPr/>
          <p:nvPr/>
        </p:nvSpPr>
        <p:spPr>
          <a:xfrm>
            <a:off x="3997975" y="1217075"/>
            <a:ext cx="720900" cy="711600"/>
          </a:xfrm>
          <a:prstGeom prst="donut">
            <a:avLst>
              <a:gd name="adj" fmla="val 7379"/>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32" name="Google Shape;232;p38"/>
          <p:cNvPicPr preferRelativeResize="0"/>
          <p:nvPr/>
        </p:nvPicPr>
        <p:blipFill>
          <a:blip r:embed="rId4">
            <a:alphaModFix/>
          </a:blip>
          <a:stretch>
            <a:fillRect/>
          </a:stretch>
        </p:blipFill>
        <p:spPr>
          <a:xfrm>
            <a:off x="2603125" y="2255350"/>
            <a:ext cx="6540875" cy="2768725"/>
          </a:xfrm>
          <a:prstGeom prst="rect">
            <a:avLst/>
          </a:prstGeom>
          <a:noFill/>
          <a:ln>
            <a:noFill/>
          </a:ln>
        </p:spPr>
      </p:pic>
      <p:cxnSp>
        <p:nvCxnSpPr>
          <p:cNvPr id="233" name="Google Shape;233;p38"/>
          <p:cNvCxnSpPr/>
          <p:nvPr/>
        </p:nvCxnSpPr>
        <p:spPr>
          <a:xfrm>
            <a:off x="6530425" y="4022925"/>
            <a:ext cx="1919700" cy="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9"/>
          <p:cNvSpPr txBox="1">
            <a:spLocks noGrp="1"/>
          </p:cNvSpPr>
          <p:nvPr>
            <p:ph type="body" idx="1"/>
          </p:nvPr>
        </p:nvSpPr>
        <p:spPr>
          <a:xfrm>
            <a:off x="311700" y="284100"/>
            <a:ext cx="8520600" cy="457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b="1" dirty="0">
                <a:solidFill>
                  <a:srgbClr val="000000"/>
                </a:solidFill>
              </a:rPr>
              <a:t>Tip Length</a:t>
            </a:r>
            <a:endParaRPr sz="2400" b="1" dirty="0">
              <a:solidFill>
                <a:srgbClr val="000000"/>
              </a:solidFill>
            </a:endParaRPr>
          </a:p>
          <a:p>
            <a:pPr marL="0" lvl="0" indent="0" algn="l" rtl="0">
              <a:spcBef>
                <a:spcPts val="1600"/>
              </a:spcBef>
              <a:spcAft>
                <a:spcPts val="0"/>
              </a:spcAft>
              <a:buNone/>
            </a:pPr>
            <a:r>
              <a:rPr lang="en-US" altLang="zh-TW" sz="2100" dirty="0">
                <a:solidFill>
                  <a:srgbClr val="000000"/>
                </a:solidFill>
              </a:rPr>
              <a:t>	</a:t>
            </a:r>
            <a:r>
              <a:rPr lang="zh-TW" sz="2100" dirty="0">
                <a:solidFill>
                  <a:srgbClr val="000000"/>
                </a:solidFill>
              </a:rPr>
              <a:t>Probe tip length is measured from the tip of the probe to the bend in the probe and is expressed in mils.</a:t>
            </a:r>
            <a:endParaRPr sz="2100" dirty="0">
              <a:solidFill>
                <a:srgbClr val="000000"/>
              </a:solidFill>
            </a:endParaRPr>
          </a:p>
          <a:p>
            <a:pPr marL="0" lvl="0" indent="0" algn="l" rtl="0">
              <a:spcBef>
                <a:spcPts val="1600"/>
              </a:spcBef>
              <a:spcAft>
                <a:spcPts val="0"/>
              </a:spcAft>
              <a:buNone/>
            </a:pPr>
            <a:r>
              <a:rPr lang="zh-TW" sz="2400" b="1" dirty="0">
                <a:solidFill>
                  <a:srgbClr val="000000"/>
                </a:solidFill>
              </a:rPr>
              <a:t>Probe Tip Depth</a:t>
            </a:r>
            <a:endParaRPr sz="2400" b="1" dirty="0">
              <a:solidFill>
                <a:srgbClr val="000000"/>
              </a:solidFill>
            </a:endParaRPr>
          </a:p>
          <a:p>
            <a:pPr marL="0" lvl="0" indent="0" algn="l" rtl="0">
              <a:spcBef>
                <a:spcPts val="1600"/>
              </a:spcBef>
              <a:spcAft>
                <a:spcPts val="0"/>
              </a:spcAft>
              <a:buNone/>
            </a:pPr>
            <a:r>
              <a:rPr lang="en-US" altLang="zh-TW" sz="2100" dirty="0">
                <a:solidFill>
                  <a:srgbClr val="000000"/>
                </a:solidFill>
              </a:rPr>
              <a:t>	</a:t>
            </a:r>
            <a:r>
              <a:rPr lang="zh-TW" sz="2100" dirty="0">
                <a:solidFill>
                  <a:srgbClr val="000000"/>
                </a:solidFill>
              </a:rPr>
              <a:t>Tip depth is a critical parameter for prober setup. </a:t>
            </a:r>
            <a:r>
              <a:rPr lang="zh-TW" sz="2100" b="1" dirty="0">
                <a:solidFill>
                  <a:srgbClr val="000000"/>
                </a:solidFill>
              </a:rPr>
              <a:t>It’s the distance from the probe card’s reference plane to the plane formed by the probe tips, generally measured from the bottom of the PCB to the probe tip.</a:t>
            </a:r>
            <a:endParaRPr sz="2100" b="1" dirty="0">
              <a:solidFill>
                <a:srgbClr val="000000"/>
              </a:solidFill>
            </a:endParaRPr>
          </a:p>
          <a:p>
            <a:pPr marL="0" lvl="0" indent="0" algn="l" rtl="0">
              <a:spcBef>
                <a:spcPts val="1600"/>
              </a:spcBef>
              <a:spcAft>
                <a:spcPts val="0"/>
              </a:spcAft>
              <a:buNone/>
            </a:pPr>
            <a:endParaRPr dirty="0">
              <a:solidFill>
                <a:srgbClr val="000000"/>
              </a:solidFill>
            </a:endParaRPr>
          </a:p>
          <a:p>
            <a:pPr marL="0" lvl="0" indent="0" algn="l" rtl="0">
              <a:spcBef>
                <a:spcPts val="1600"/>
              </a:spcBef>
              <a:spcAft>
                <a:spcPts val="1600"/>
              </a:spcAft>
              <a:buNone/>
            </a:pPr>
            <a:endParaRPr dirty="0">
              <a:solidFill>
                <a:srgbClr val="000000"/>
              </a:solidFill>
            </a:endParaRPr>
          </a:p>
        </p:txBody>
      </p:sp>
      <p:sp>
        <p:nvSpPr>
          <p:cNvPr id="239" name="Google Shape;239;p39"/>
          <p:cNvSpPr txBox="1"/>
          <p:nvPr/>
        </p:nvSpPr>
        <p:spPr>
          <a:xfrm>
            <a:off x="4969000" y="0"/>
            <a:ext cx="4175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100">
                <a:latin typeface="Open Sans"/>
                <a:ea typeface="Open Sans"/>
                <a:cs typeface="Open Sans"/>
                <a:sym typeface="Open Sans"/>
              </a:rPr>
              <a:t>PCB: </a:t>
            </a:r>
            <a:r>
              <a:rPr lang="zh-TW" sz="2100">
                <a:solidFill>
                  <a:srgbClr val="202122"/>
                </a:solidFill>
                <a:highlight>
                  <a:srgbClr val="FFFFFF"/>
                </a:highlight>
              </a:rPr>
              <a:t>Printed Circuit Board</a:t>
            </a:r>
            <a:endParaRPr sz="2100" dirty="0">
              <a:latin typeface="Open Sans"/>
              <a:ea typeface="Open Sans"/>
              <a:cs typeface="Open Sans"/>
              <a:sym typeface="Open Sans"/>
            </a:endParaRPr>
          </a:p>
        </p:txBody>
      </p:sp>
      <p:sp>
        <p:nvSpPr>
          <p:cNvPr id="240" name="Google Shape;240;p39"/>
          <p:cNvSpPr txBox="1"/>
          <p:nvPr/>
        </p:nvSpPr>
        <p:spPr>
          <a:xfrm>
            <a:off x="3609500" y="4384475"/>
            <a:ext cx="5222700" cy="47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TW" sz="2100">
                <a:latin typeface="Open Sans"/>
                <a:ea typeface="Open Sans"/>
                <a:cs typeface="Open Sans"/>
                <a:sym typeface="Open Sans"/>
              </a:rPr>
              <a:t>mils = 0.001 inch = 25.4 micrometers</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40"/>
          <p:cNvPicPr preferRelativeResize="0"/>
          <p:nvPr/>
        </p:nvPicPr>
        <p:blipFill>
          <a:blip r:embed="rId3">
            <a:alphaModFix/>
          </a:blip>
          <a:stretch>
            <a:fillRect/>
          </a:stretch>
        </p:blipFill>
        <p:spPr>
          <a:xfrm>
            <a:off x="152400" y="1345575"/>
            <a:ext cx="8839199" cy="2452362"/>
          </a:xfrm>
          <a:prstGeom prst="rect">
            <a:avLst/>
          </a:prstGeom>
          <a:noFill/>
          <a:ln>
            <a:noFill/>
          </a:ln>
        </p:spPr>
      </p:pic>
      <p:sp>
        <p:nvSpPr>
          <p:cNvPr id="246" name="Google Shape;246;p40"/>
          <p:cNvSpPr/>
          <p:nvPr/>
        </p:nvSpPr>
        <p:spPr>
          <a:xfrm>
            <a:off x="3906150" y="2484525"/>
            <a:ext cx="1331700" cy="1313400"/>
          </a:xfrm>
          <a:prstGeom prst="donut">
            <a:avLst>
              <a:gd name="adj" fmla="val 2574"/>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40"/>
          <p:cNvSpPr/>
          <p:nvPr/>
        </p:nvSpPr>
        <p:spPr>
          <a:xfrm>
            <a:off x="7155025" y="2149300"/>
            <a:ext cx="1331700" cy="1313400"/>
          </a:xfrm>
          <a:prstGeom prst="donut">
            <a:avLst>
              <a:gd name="adj" fmla="val 2574"/>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body" idx="1"/>
          </p:nvPr>
        </p:nvSpPr>
        <p:spPr>
          <a:xfrm>
            <a:off x="311700" y="366200"/>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b="1" dirty="0">
                <a:solidFill>
                  <a:srgbClr val="000000"/>
                </a:solidFill>
              </a:rPr>
              <a:t>Beam Length</a:t>
            </a:r>
            <a:endParaRPr sz="2400" b="1" dirty="0">
              <a:solidFill>
                <a:srgbClr val="000000"/>
              </a:solidFill>
            </a:endParaRPr>
          </a:p>
          <a:p>
            <a:pPr marL="0" lvl="0" indent="0" algn="l" rtl="0">
              <a:spcBef>
                <a:spcPts val="1600"/>
              </a:spcBef>
              <a:spcAft>
                <a:spcPts val="0"/>
              </a:spcAft>
              <a:buNone/>
            </a:pPr>
            <a:r>
              <a:rPr lang="en-US" altLang="zh-TW" sz="2100" dirty="0">
                <a:solidFill>
                  <a:srgbClr val="000000"/>
                </a:solidFill>
              </a:rPr>
              <a:t>	</a:t>
            </a:r>
            <a:r>
              <a:rPr lang="zh-TW" sz="2100" dirty="0">
                <a:solidFill>
                  <a:srgbClr val="000000"/>
                </a:solidFill>
              </a:rPr>
              <a:t>The beam length is dictated by the die size. On custom designs, the probe card designer chooses the beam length to meet contact force requirements. </a:t>
            </a:r>
            <a:r>
              <a:rPr lang="zh-TW" sz="2100" b="1" dirty="0">
                <a:solidFill>
                  <a:srgbClr val="000000"/>
                </a:solidFill>
              </a:rPr>
              <a:t>Beam length is expressed in mils (e.g., 200 mil beam length) and is measured horizontally from the center of the probe tip to the point at which the probe enters the epoxy </a:t>
            </a:r>
            <a:r>
              <a:rPr lang="zh-TW" sz="2100" dirty="0">
                <a:solidFill>
                  <a:srgbClr val="000000"/>
                </a:solidFill>
              </a:rPr>
              <a:t>(or for ceramic blades, the point the probe contacts the ceramic).</a:t>
            </a:r>
            <a:endParaRPr sz="2100" dirty="0">
              <a:solidFill>
                <a:srgbClr val="000000"/>
              </a:solidFill>
            </a:endParaRPr>
          </a:p>
          <a:p>
            <a:pPr marL="0" lvl="0" indent="0" algn="l" rtl="0">
              <a:spcBef>
                <a:spcPts val="1600"/>
              </a:spcBef>
              <a:spcAft>
                <a:spcPts val="0"/>
              </a:spcAft>
              <a:buNone/>
            </a:pPr>
            <a:endParaRPr dirty="0">
              <a:solidFill>
                <a:srgbClr val="000000"/>
              </a:solidFill>
            </a:endParaRPr>
          </a:p>
          <a:p>
            <a:pPr marL="0" lvl="0" indent="0" algn="l" rtl="0">
              <a:spcBef>
                <a:spcPts val="1600"/>
              </a:spcBef>
              <a:spcAft>
                <a:spcPts val="1600"/>
              </a:spcAft>
              <a:buNone/>
            </a:pPr>
            <a:endParaRPr dirty="0">
              <a:solidFill>
                <a:srgbClr val="000000"/>
              </a:solidFill>
            </a:endParaRPr>
          </a:p>
        </p:txBody>
      </p:sp>
      <p:sp>
        <p:nvSpPr>
          <p:cNvPr id="253" name="Google Shape;253;p41"/>
          <p:cNvSpPr txBox="1"/>
          <p:nvPr/>
        </p:nvSpPr>
        <p:spPr>
          <a:xfrm>
            <a:off x="3609500" y="4384475"/>
            <a:ext cx="5222700" cy="47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TW" sz="2100">
                <a:latin typeface="Open Sans"/>
                <a:ea typeface="Open Sans"/>
                <a:cs typeface="Open Sans"/>
                <a:sym typeface="Open Sans"/>
              </a:rPr>
              <a:t>mils = 0.001 inch = 25.4 micrometers</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2"/>
          <p:cNvPicPr preferRelativeResize="0"/>
          <p:nvPr/>
        </p:nvPicPr>
        <p:blipFill>
          <a:blip r:embed="rId3">
            <a:alphaModFix/>
          </a:blip>
          <a:stretch>
            <a:fillRect/>
          </a:stretch>
        </p:blipFill>
        <p:spPr>
          <a:xfrm>
            <a:off x="152400" y="1345575"/>
            <a:ext cx="8839199" cy="2452362"/>
          </a:xfrm>
          <a:prstGeom prst="rect">
            <a:avLst/>
          </a:prstGeom>
          <a:noFill/>
          <a:ln>
            <a:noFill/>
          </a:ln>
        </p:spPr>
      </p:pic>
      <p:sp>
        <p:nvSpPr>
          <p:cNvPr id="259" name="Google Shape;259;p42"/>
          <p:cNvSpPr/>
          <p:nvPr/>
        </p:nvSpPr>
        <p:spPr>
          <a:xfrm>
            <a:off x="4812875" y="2388075"/>
            <a:ext cx="1331700" cy="1313400"/>
          </a:xfrm>
          <a:prstGeom prst="donut">
            <a:avLst>
              <a:gd name="adj" fmla="val 2574"/>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727800" y="352425"/>
            <a:ext cx="7688400" cy="7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5400">
                <a:solidFill>
                  <a:srgbClr val="000000"/>
                </a:solidFill>
                <a:latin typeface="Lato"/>
                <a:ea typeface="Lato"/>
                <a:cs typeface="Lato"/>
                <a:sym typeface="Lato"/>
              </a:rPr>
              <a:t>Introduction</a:t>
            </a:r>
            <a:endParaRPr sz="5400" dirty="0">
              <a:solidFill>
                <a:srgbClr val="000000"/>
              </a:solidFill>
              <a:latin typeface="Lato"/>
              <a:ea typeface="Lato"/>
              <a:cs typeface="Lato"/>
              <a:sym typeface="Lato"/>
            </a:endParaRPr>
          </a:p>
        </p:txBody>
      </p:sp>
      <p:sp>
        <p:nvSpPr>
          <p:cNvPr id="79" name="Google Shape;79;p15"/>
          <p:cNvSpPr txBox="1">
            <a:spLocks noGrp="1"/>
          </p:cNvSpPr>
          <p:nvPr>
            <p:ph type="title"/>
          </p:nvPr>
        </p:nvSpPr>
        <p:spPr>
          <a:xfrm>
            <a:off x="727800" y="1329300"/>
            <a:ext cx="7688400" cy="1996500"/>
          </a:xfrm>
          <a:prstGeom prst="rect">
            <a:avLst/>
          </a:prstGeom>
        </p:spPr>
        <p:txBody>
          <a:bodyPr spcFirstLastPara="1" wrap="square" lIns="91425" tIns="91425" rIns="91425" bIns="91425" anchor="ctr" anchorCtr="0">
            <a:noAutofit/>
          </a:bodyPr>
          <a:lstStyle/>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Wafer</a:t>
            </a:r>
            <a:endParaRPr sz="3400"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Probe Card Testing Introduction</a:t>
            </a:r>
            <a:endParaRPr sz="3400"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Probe Card</a:t>
            </a:r>
            <a:endParaRPr sz="3400" dirty="0">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3"/>
        <p:cNvGrpSpPr/>
        <p:nvPr/>
      </p:nvGrpSpPr>
      <p:grpSpPr>
        <a:xfrm>
          <a:off x="0" y="0"/>
          <a:ext cx="0" cy="0"/>
          <a:chOff x="0" y="0"/>
          <a:chExt cx="0" cy="0"/>
        </a:xfrm>
      </p:grpSpPr>
      <p:sp>
        <p:nvSpPr>
          <p:cNvPr id="264" name="Google Shape;264;p43"/>
          <p:cNvSpPr txBox="1">
            <a:spLocks noGrp="1"/>
          </p:cNvSpPr>
          <p:nvPr>
            <p:ph type="title"/>
          </p:nvPr>
        </p:nvSpPr>
        <p:spPr>
          <a:xfrm>
            <a:off x="727800" y="352425"/>
            <a:ext cx="7688400" cy="7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5400">
                <a:solidFill>
                  <a:srgbClr val="000000"/>
                </a:solidFill>
              </a:rPr>
              <a:t>Motivation</a:t>
            </a:r>
            <a:endParaRPr sz="5400" dirty="0">
              <a:solidFill>
                <a:srgbClr val="000000"/>
              </a:solidFill>
            </a:endParaRPr>
          </a:p>
        </p:txBody>
      </p:sp>
      <p:sp>
        <p:nvSpPr>
          <p:cNvPr id="265" name="Google Shape;265;p43"/>
          <p:cNvSpPr txBox="1">
            <a:spLocks noGrp="1"/>
          </p:cNvSpPr>
          <p:nvPr>
            <p:ph type="title"/>
          </p:nvPr>
        </p:nvSpPr>
        <p:spPr>
          <a:xfrm>
            <a:off x="536100" y="1094625"/>
            <a:ext cx="8071800" cy="3376800"/>
          </a:xfrm>
          <a:prstGeom prst="rect">
            <a:avLst/>
          </a:prstGeom>
        </p:spPr>
        <p:txBody>
          <a:bodyPr spcFirstLastPara="1" wrap="square" lIns="91425" tIns="91425" rIns="91425" bIns="91425" anchor="ctr" anchorCtr="0">
            <a:noAutofit/>
          </a:bodyPr>
          <a:lstStyle/>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Long-term usage will wear down, bend</a:t>
            </a:r>
            <a:r>
              <a:rPr lang="en-US" altLang="zh-TW" sz="3400" dirty="0">
                <a:solidFill>
                  <a:srgbClr val="000000"/>
                </a:solidFill>
                <a:latin typeface="Lato"/>
                <a:ea typeface="Lato"/>
                <a:cs typeface="Lato"/>
                <a:sym typeface="Lato"/>
              </a:rPr>
              <a:t>,</a:t>
            </a:r>
            <a:r>
              <a:rPr lang="zh-TW" sz="3400" dirty="0">
                <a:solidFill>
                  <a:srgbClr val="000000"/>
                </a:solidFill>
                <a:latin typeface="Lato"/>
                <a:ea typeface="Lato"/>
                <a:cs typeface="Lato"/>
                <a:sym typeface="Lato"/>
              </a:rPr>
              <a:t> or contaminate the contact probes.</a:t>
            </a:r>
            <a:endParaRPr sz="3400"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Therefore we aim to automatic</a:t>
            </a:r>
            <a:r>
              <a:rPr lang="en-US" altLang="zh-TW" sz="3400" dirty="0">
                <a:solidFill>
                  <a:srgbClr val="000000"/>
                </a:solidFill>
                <a:latin typeface="Lato"/>
                <a:ea typeface="Lato"/>
                <a:cs typeface="Lato"/>
                <a:sym typeface="Lato"/>
              </a:rPr>
              <a:t>ally</a:t>
            </a:r>
            <a:r>
              <a:rPr lang="zh-TW" sz="3400" dirty="0">
                <a:solidFill>
                  <a:srgbClr val="000000"/>
                </a:solidFill>
                <a:latin typeface="Lato"/>
                <a:ea typeface="Lato"/>
                <a:cs typeface="Lato"/>
                <a:sym typeface="Lato"/>
              </a:rPr>
              <a:t> check every probe on a probe card by laser scanning and computer program processing</a:t>
            </a:r>
            <a:r>
              <a:rPr lang="en-US" altLang="zh-TW" sz="3400" dirty="0">
                <a:solidFill>
                  <a:srgbClr val="000000"/>
                </a:solidFill>
                <a:latin typeface="Lato"/>
                <a:ea typeface="Lato"/>
                <a:cs typeface="Lato"/>
                <a:sym typeface="Lato"/>
              </a:rPr>
              <a:t>.</a:t>
            </a:r>
            <a:endParaRPr sz="3400" dirty="0">
              <a:solidFill>
                <a:srgbClr val="000000"/>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727800" y="352425"/>
            <a:ext cx="7688400" cy="7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5400">
                <a:solidFill>
                  <a:srgbClr val="000000"/>
                </a:solidFill>
              </a:rPr>
              <a:t>Objectives</a:t>
            </a:r>
            <a:endParaRPr sz="5400" dirty="0">
              <a:solidFill>
                <a:srgbClr val="000000"/>
              </a:solidFill>
            </a:endParaRPr>
          </a:p>
        </p:txBody>
      </p:sp>
      <p:sp>
        <p:nvSpPr>
          <p:cNvPr id="271" name="Google Shape;271;p44"/>
          <p:cNvSpPr txBox="1">
            <a:spLocks noGrp="1"/>
          </p:cNvSpPr>
          <p:nvPr>
            <p:ph type="title"/>
          </p:nvPr>
        </p:nvSpPr>
        <p:spPr>
          <a:xfrm>
            <a:off x="727800" y="1094625"/>
            <a:ext cx="7933500" cy="2968500"/>
          </a:xfrm>
          <a:prstGeom prst="rect">
            <a:avLst/>
          </a:prstGeom>
        </p:spPr>
        <p:txBody>
          <a:bodyPr spcFirstLastPara="1" wrap="square" lIns="91425" tIns="91425" rIns="91425" bIns="91425" anchor="ctr" anchorCtr="0">
            <a:noAutofit/>
          </a:bodyPr>
          <a:lstStyle/>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Using programming to visualize scanning data while computing probe’s attributes.</a:t>
            </a:r>
            <a:endParaRPr sz="3400"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If there are any exceptions, will output the following values: (e.g. Cantilever probe card)</a:t>
            </a:r>
            <a:endParaRPr sz="3400" dirty="0">
              <a:solidFill>
                <a:srgbClr val="000000"/>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a:spLocks noGrp="1"/>
          </p:cNvSpPr>
          <p:nvPr>
            <p:ph type="body" idx="1"/>
          </p:nvPr>
        </p:nvSpPr>
        <p:spPr>
          <a:xfrm>
            <a:off x="727650" y="730900"/>
            <a:ext cx="7688700" cy="3571500"/>
          </a:xfrm>
          <a:prstGeom prst="rect">
            <a:avLst/>
          </a:prstGeom>
          <a:noFill/>
          <a:ln>
            <a:noFill/>
          </a:ln>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rgbClr val="000000"/>
              </a:buClr>
              <a:buSzPts val="2100"/>
              <a:buChar char="●"/>
            </a:pPr>
            <a:r>
              <a:rPr lang="zh-TW" sz="2100" b="1">
                <a:solidFill>
                  <a:srgbClr val="000000"/>
                </a:solidFill>
              </a:rPr>
              <a:t>Coplanarity: The average difference to the average needle height.</a:t>
            </a:r>
            <a:endParaRPr sz="2100" b="1" dirty="0">
              <a:solidFill>
                <a:srgbClr val="000000"/>
              </a:solidFill>
            </a:endParaRPr>
          </a:p>
          <a:p>
            <a:pPr marL="457200" lvl="0" indent="0" algn="l" rtl="0">
              <a:lnSpc>
                <a:spcPct val="150000"/>
              </a:lnSpc>
              <a:spcBef>
                <a:spcPts val="0"/>
              </a:spcBef>
              <a:spcAft>
                <a:spcPts val="0"/>
              </a:spcAft>
              <a:buNone/>
            </a:pPr>
            <a:r>
              <a:rPr lang="zh-TW" sz="2100" b="1">
                <a:solidFill>
                  <a:srgbClr val="000000"/>
                </a:solidFill>
              </a:rPr>
              <a:t>共面度 - 以平均針高為中心,上下對分公差</a:t>
            </a:r>
            <a:endParaRPr sz="2100" b="1" dirty="0">
              <a:solidFill>
                <a:srgbClr val="000000"/>
              </a:solidFill>
            </a:endParaRPr>
          </a:p>
          <a:p>
            <a:pPr marL="457200" lvl="0" indent="-361950" algn="l" rtl="0">
              <a:spcBef>
                <a:spcPts val="0"/>
              </a:spcBef>
              <a:spcAft>
                <a:spcPts val="0"/>
              </a:spcAft>
              <a:buClr>
                <a:srgbClr val="000000"/>
              </a:buClr>
              <a:buSzPts val="2100"/>
              <a:buChar char="●"/>
            </a:pPr>
            <a:r>
              <a:rPr lang="zh-TW" sz="2100" b="1">
                <a:solidFill>
                  <a:srgbClr val="000000"/>
                </a:solidFill>
              </a:rPr>
              <a:t>Position Error: The difference between the correct value and the center of the best circle  for the needle tips</a:t>
            </a:r>
            <a:endParaRPr sz="2100" b="1" dirty="0">
              <a:solidFill>
                <a:srgbClr val="000000"/>
              </a:solidFill>
            </a:endParaRPr>
          </a:p>
          <a:p>
            <a:pPr marL="457200" lvl="0" indent="0" algn="l" rtl="0">
              <a:spcBef>
                <a:spcPts val="0"/>
              </a:spcBef>
              <a:spcAft>
                <a:spcPts val="0"/>
              </a:spcAft>
              <a:buNone/>
            </a:pPr>
            <a:r>
              <a:rPr lang="zh-TW" sz="2100" b="1">
                <a:solidFill>
                  <a:srgbClr val="000000"/>
                </a:solidFill>
              </a:rPr>
              <a:t>針偏 - 針徑圓心與標準值的差異</a:t>
            </a:r>
            <a:endParaRPr sz="2100" b="1" dirty="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6"/>
          <p:cNvSpPr txBox="1">
            <a:spLocks noGrp="1"/>
          </p:cNvSpPr>
          <p:nvPr>
            <p:ph type="body" idx="1"/>
          </p:nvPr>
        </p:nvSpPr>
        <p:spPr>
          <a:xfrm>
            <a:off x="727650" y="721700"/>
            <a:ext cx="7688700" cy="3571500"/>
          </a:xfrm>
          <a:prstGeom prst="rect">
            <a:avLst/>
          </a:prstGeom>
          <a:noFill/>
          <a:ln>
            <a:noFill/>
          </a:ln>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rgbClr val="000000"/>
              </a:buClr>
              <a:buSzPts val="2100"/>
              <a:buChar char="●"/>
            </a:pPr>
            <a:r>
              <a:rPr lang="zh-TW" sz="2100" b="1" dirty="0">
                <a:solidFill>
                  <a:srgbClr val="000000"/>
                </a:solidFill>
              </a:rPr>
              <a:t>Needle Height: The total length from where the beam start</a:t>
            </a:r>
            <a:r>
              <a:rPr lang="en-US" altLang="zh-TW" sz="2100" b="1" dirty="0">
                <a:solidFill>
                  <a:srgbClr val="000000"/>
                </a:solidFill>
              </a:rPr>
              <a:t>s</a:t>
            </a:r>
            <a:r>
              <a:rPr lang="zh-TW" sz="2100" b="1" dirty="0">
                <a:solidFill>
                  <a:srgbClr val="000000"/>
                </a:solidFill>
              </a:rPr>
              <a:t> to tip to its needle point.</a:t>
            </a:r>
            <a:endParaRPr sz="2100" b="1" dirty="0">
              <a:solidFill>
                <a:srgbClr val="000000"/>
              </a:solidFill>
            </a:endParaRPr>
          </a:p>
          <a:p>
            <a:pPr marL="457200" lvl="0" indent="0" algn="l" rtl="0">
              <a:lnSpc>
                <a:spcPct val="150000"/>
              </a:lnSpc>
              <a:spcBef>
                <a:spcPts val="0"/>
              </a:spcBef>
              <a:spcAft>
                <a:spcPts val="0"/>
              </a:spcAft>
              <a:buNone/>
            </a:pPr>
            <a:r>
              <a:rPr lang="zh-TW" sz="2100" b="1" dirty="0">
                <a:solidFill>
                  <a:srgbClr val="000000"/>
                </a:solidFill>
              </a:rPr>
              <a:t>針高 - 針臂開始轉彎處至針尖頂部的距離</a:t>
            </a:r>
            <a:endParaRPr sz="2100" b="1" dirty="0">
              <a:solidFill>
                <a:srgbClr val="000000"/>
              </a:solidFill>
            </a:endParaRPr>
          </a:p>
          <a:p>
            <a:pPr marL="457200" lvl="0" indent="-361950" algn="l" rtl="0">
              <a:spcBef>
                <a:spcPts val="0"/>
              </a:spcBef>
              <a:spcAft>
                <a:spcPts val="0"/>
              </a:spcAft>
              <a:buClr>
                <a:srgbClr val="000000"/>
              </a:buClr>
              <a:buSzPts val="2100"/>
              <a:buChar char="●"/>
            </a:pPr>
            <a:r>
              <a:rPr lang="zh-TW" sz="2100" b="1" dirty="0">
                <a:solidFill>
                  <a:srgbClr val="000000"/>
                </a:solidFill>
              </a:rPr>
              <a:t>Diameter for Needle: The diameter of the needle base and also the needle tip.</a:t>
            </a:r>
            <a:endParaRPr sz="2100" b="1" dirty="0">
              <a:solidFill>
                <a:srgbClr val="000000"/>
              </a:solidFill>
            </a:endParaRPr>
          </a:p>
          <a:p>
            <a:pPr marL="457200" lvl="0" indent="0" algn="l" rtl="0">
              <a:spcBef>
                <a:spcPts val="1600"/>
              </a:spcBef>
              <a:spcAft>
                <a:spcPts val="0"/>
              </a:spcAft>
              <a:buNone/>
            </a:pPr>
            <a:r>
              <a:rPr lang="zh-TW" sz="2100" b="1" dirty="0">
                <a:solidFill>
                  <a:srgbClr val="000000"/>
                </a:solidFill>
              </a:rPr>
              <a:t>針徑 - 探針頂部的直徑</a:t>
            </a:r>
            <a:endParaRPr sz="2100" b="1" dirty="0">
              <a:solidFill>
                <a:srgbClr val="000000"/>
              </a:solidFill>
            </a:endParaRPr>
          </a:p>
          <a:p>
            <a:pPr marL="0" lvl="0" indent="0" algn="l" rtl="0">
              <a:lnSpc>
                <a:spcPct val="150000"/>
              </a:lnSpc>
              <a:spcBef>
                <a:spcPts val="1600"/>
              </a:spcBef>
              <a:spcAft>
                <a:spcPts val="0"/>
              </a:spcAft>
              <a:buNone/>
            </a:pPr>
            <a:endParaRPr dirty="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5"/>
        <p:cNvGrpSpPr/>
        <p:nvPr/>
      </p:nvGrpSpPr>
      <p:grpSpPr>
        <a:xfrm>
          <a:off x="0" y="0"/>
          <a:ext cx="0" cy="0"/>
          <a:chOff x="0" y="0"/>
          <a:chExt cx="0" cy="0"/>
        </a:xfrm>
      </p:grpSpPr>
      <p:sp>
        <p:nvSpPr>
          <p:cNvPr id="286" name="Google Shape;286;p47"/>
          <p:cNvSpPr txBox="1">
            <a:spLocks noGrp="1"/>
          </p:cNvSpPr>
          <p:nvPr>
            <p:ph type="title"/>
          </p:nvPr>
        </p:nvSpPr>
        <p:spPr>
          <a:xfrm>
            <a:off x="727800" y="352425"/>
            <a:ext cx="7688400" cy="7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4300">
                <a:solidFill>
                  <a:srgbClr val="000000"/>
                </a:solidFill>
              </a:rPr>
              <a:t>Methods</a:t>
            </a:r>
            <a:endParaRPr sz="4500" dirty="0">
              <a:solidFill>
                <a:srgbClr val="000000"/>
              </a:solidFill>
            </a:endParaRPr>
          </a:p>
        </p:txBody>
      </p:sp>
      <p:sp>
        <p:nvSpPr>
          <p:cNvPr id="287" name="Google Shape;287;p47"/>
          <p:cNvSpPr txBox="1">
            <a:spLocks noGrp="1"/>
          </p:cNvSpPr>
          <p:nvPr>
            <p:ph type="title"/>
          </p:nvPr>
        </p:nvSpPr>
        <p:spPr>
          <a:xfrm>
            <a:off x="727800" y="1094625"/>
            <a:ext cx="7688400" cy="3376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TW" sz="3800" dirty="0">
                <a:solidFill>
                  <a:srgbClr val="000000"/>
                </a:solidFill>
                <a:latin typeface="Lato"/>
                <a:ea typeface="Lato"/>
                <a:cs typeface="Lato"/>
                <a:sym typeface="Lato"/>
              </a:rPr>
              <a:t>Scanning Instrument Introduction</a:t>
            </a:r>
            <a:endParaRPr sz="3800" dirty="0">
              <a:solidFill>
                <a:srgbClr val="000000"/>
              </a:solidFill>
              <a:latin typeface="Lato"/>
              <a:ea typeface="Lato"/>
              <a:cs typeface="Lato"/>
              <a:sym typeface="Lato"/>
            </a:endParaRPr>
          </a:p>
          <a:p>
            <a:pPr marL="0" lvl="0" indent="0" algn="l" rtl="0">
              <a:lnSpc>
                <a:spcPct val="115000"/>
              </a:lnSpc>
              <a:spcBef>
                <a:spcPts val="0"/>
              </a:spcBef>
              <a:spcAft>
                <a:spcPts val="0"/>
              </a:spcAft>
              <a:buNone/>
            </a:pPr>
            <a:r>
              <a:rPr lang="zh-TW" sz="3800" dirty="0">
                <a:solidFill>
                  <a:srgbClr val="000000"/>
                </a:solidFill>
                <a:latin typeface="Lato"/>
                <a:ea typeface="Lato"/>
                <a:cs typeface="Lato"/>
                <a:sym typeface="Lato"/>
              </a:rPr>
              <a:t>Program Language and Packages</a:t>
            </a:r>
            <a:endParaRPr sz="3000" dirty="0">
              <a:solidFill>
                <a:srgbClr val="000000"/>
              </a:solidFill>
              <a:latin typeface="Lato"/>
              <a:ea typeface="Lato"/>
              <a:cs typeface="Lato"/>
              <a:sym typeface="Lato"/>
            </a:endParaRPr>
          </a:p>
          <a:p>
            <a:pPr marL="952500" lvl="0" indent="-457200" algn="l" rtl="0">
              <a:lnSpc>
                <a:spcPct val="115000"/>
              </a:lnSpc>
              <a:spcBef>
                <a:spcPts val="0"/>
              </a:spcBef>
              <a:spcAft>
                <a:spcPts val="0"/>
              </a:spcAft>
              <a:buClr>
                <a:srgbClr val="000000"/>
              </a:buClr>
              <a:buSzPts val="3000"/>
              <a:buFont typeface="Arial" panose="020B0604020202020204" pitchFamily="34" charset="0"/>
              <a:buChar char="•"/>
            </a:pPr>
            <a:r>
              <a:rPr lang="zh-TW" sz="3000" dirty="0">
                <a:solidFill>
                  <a:srgbClr val="000000"/>
                </a:solidFill>
                <a:latin typeface="Lato"/>
                <a:ea typeface="Lato"/>
                <a:cs typeface="Lato"/>
                <a:sym typeface="Lato"/>
              </a:rPr>
              <a:t>Program Language: Python</a:t>
            </a:r>
            <a:endParaRPr sz="3000" dirty="0">
              <a:solidFill>
                <a:srgbClr val="000000"/>
              </a:solidFill>
              <a:latin typeface="Lato"/>
              <a:ea typeface="Lato"/>
              <a:cs typeface="Lato"/>
              <a:sym typeface="Lato"/>
            </a:endParaRPr>
          </a:p>
          <a:p>
            <a:pPr marL="952500" lvl="0" indent="-457200" algn="l" rtl="0">
              <a:lnSpc>
                <a:spcPct val="115000"/>
              </a:lnSpc>
              <a:spcBef>
                <a:spcPts val="0"/>
              </a:spcBef>
              <a:spcAft>
                <a:spcPts val="0"/>
              </a:spcAft>
              <a:buClr>
                <a:srgbClr val="000000"/>
              </a:buClr>
              <a:buSzPts val="3000"/>
              <a:buFont typeface="Arial" panose="020B0604020202020204" pitchFamily="34" charset="0"/>
              <a:buChar char="•"/>
            </a:pPr>
            <a:r>
              <a:rPr lang="zh-TW" sz="3000" dirty="0">
                <a:solidFill>
                  <a:srgbClr val="000000"/>
                </a:solidFill>
                <a:latin typeface="Lato"/>
                <a:ea typeface="Lato"/>
                <a:cs typeface="Lato"/>
                <a:sym typeface="Lato"/>
              </a:rPr>
              <a:t>Package One: Numpy</a:t>
            </a:r>
            <a:endParaRPr sz="3000" dirty="0">
              <a:solidFill>
                <a:srgbClr val="000000"/>
              </a:solidFill>
              <a:latin typeface="Lato"/>
              <a:ea typeface="Lato"/>
              <a:cs typeface="Lato"/>
              <a:sym typeface="Lato"/>
            </a:endParaRPr>
          </a:p>
          <a:p>
            <a:pPr marL="952500" lvl="0" indent="-457200" algn="l" rtl="0">
              <a:lnSpc>
                <a:spcPct val="115000"/>
              </a:lnSpc>
              <a:spcBef>
                <a:spcPts val="0"/>
              </a:spcBef>
              <a:spcAft>
                <a:spcPts val="0"/>
              </a:spcAft>
              <a:buClr>
                <a:srgbClr val="000000"/>
              </a:buClr>
              <a:buSzPts val="3000"/>
              <a:buFont typeface="Arial" panose="020B0604020202020204" pitchFamily="34" charset="0"/>
              <a:buChar char="•"/>
            </a:pPr>
            <a:r>
              <a:rPr lang="zh-TW" sz="3000" dirty="0">
                <a:solidFill>
                  <a:srgbClr val="000000"/>
                </a:solidFill>
                <a:latin typeface="Lato"/>
                <a:ea typeface="Lato"/>
                <a:cs typeface="Lato"/>
                <a:sym typeface="Lato"/>
              </a:rPr>
              <a:t>Package Two: Mayavi</a:t>
            </a:r>
            <a:endParaRPr sz="3000" dirty="0">
              <a:solidFill>
                <a:srgbClr val="000000"/>
              </a:solidFill>
              <a:latin typeface="Lato"/>
              <a:ea typeface="Lato"/>
              <a:cs typeface="Lato"/>
              <a:sym typeface="Lato"/>
            </a:endParaRPr>
          </a:p>
          <a:p>
            <a:pPr marL="0" lvl="0" indent="0" algn="l" rtl="0">
              <a:lnSpc>
                <a:spcPct val="115000"/>
              </a:lnSpc>
              <a:spcBef>
                <a:spcPts val="0"/>
              </a:spcBef>
              <a:spcAft>
                <a:spcPts val="0"/>
              </a:spcAft>
              <a:buNone/>
            </a:pPr>
            <a:r>
              <a:rPr lang="zh-TW" sz="3800" dirty="0">
                <a:solidFill>
                  <a:srgbClr val="000000"/>
                </a:solidFill>
                <a:latin typeface="Lato"/>
                <a:ea typeface="Lato"/>
                <a:cs typeface="Lato"/>
                <a:sym typeface="Lato"/>
              </a:rPr>
              <a:t>Programming Approach</a:t>
            </a:r>
            <a:endParaRPr sz="3000" dirty="0">
              <a:solidFill>
                <a:srgbClr val="000000"/>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8"/>
          <p:cNvSpPr txBox="1">
            <a:spLocks noGrp="1"/>
          </p:cNvSpPr>
          <p:nvPr>
            <p:ph type="title"/>
          </p:nvPr>
        </p:nvSpPr>
        <p:spPr>
          <a:xfrm>
            <a:off x="740850" y="3804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Scanning Instrument Introduction</a:t>
            </a:r>
            <a:endParaRPr dirty="0">
              <a:latin typeface="Lato"/>
              <a:ea typeface="Lato"/>
              <a:cs typeface="Lato"/>
              <a:sym typeface="Lato"/>
            </a:endParaRPr>
          </a:p>
        </p:txBody>
      </p:sp>
      <p:sp>
        <p:nvSpPr>
          <p:cNvPr id="293" name="Google Shape;293;p48"/>
          <p:cNvSpPr txBox="1">
            <a:spLocks noGrp="1"/>
          </p:cNvSpPr>
          <p:nvPr>
            <p:ph type="body" idx="1"/>
          </p:nvPr>
        </p:nvSpPr>
        <p:spPr>
          <a:xfrm>
            <a:off x="740850" y="1087875"/>
            <a:ext cx="5153700" cy="2261100"/>
          </a:xfrm>
          <a:prstGeom prst="rect">
            <a:avLst/>
          </a:prstGeom>
        </p:spPr>
        <p:txBody>
          <a:bodyPr spcFirstLastPara="1" wrap="square" lIns="91425" tIns="91425" rIns="91425" bIns="91425" anchor="t" anchorCtr="0">
            <a:noAutofit/>
          </a:bodyPr>
          <a:lstStyle/>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PRECITEC</a:t>
            </a:r>
            <a:endParaRPr sz="1950" b="1" dirty="0">
              <a:solidFill>
                <a:srgbClr val="000000"/>
              </a:solidFill>
            </a:endParaRPr>
          </a:p>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CHRocodile CLS</a:t>
            </a:r>
            <a:endParaRPr sz="1950" b="1" dirty="0">
              <a:solidFill>
                <a:srgbClr val="000000"/>
              </a:solidFill>
            </a:endParaRPr>
          </a:p>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Chromatic Cofocal Line Sensor</a:t>
            </a:r>
            <a:endParaRPr sz="1950" b="1" dirty="0">
              <a:solidFill>
                <a:srgbClr val="000000"/>
              </a:solidFill>
            </a:endParaRPr>
          </a:p>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192</a:t>
            </a:r>
            <a:r>
              <a:rPr lang="en-US" altLang="zh-TW" sz="1950" b="1" dirty="0">
                <a:solidFill>
                  <a:srgbClr val="000000"/>
                </a:solidFill>
              </a:rPr>
              <a:t>*2um</a:t>
            </a:r>
            <a:endParaRPr sz="1950" b="1" dirty="0">
              <a:solidFill>
                <a:srgbClr val="000000"/>
              </a:solidFill>
            </a:endParaRPr>
          </a:p>
        </p:txBody>
      </p:sp>
      <p:pic>
        <p:nvPicPr>
          <p:cNvPr id="294" name="Google Shape;294;p48"/>
          <p:cNvPicPr preferRelativeResize="0"/>
          <p:nvPr/>
        </p:nvPicPr>
        <p:blipFill>
          <a:blip r:embed="rId3">
            <a:alphaModFix/>
          </a:blip>
          <a:stretch>
            <a:fillRect/>
          </a:stretch>
        </p:blipFill>
        <p:spPr>
          <a:xfrm>
            <a:off x="740850" y="3348975"/>
            <a:ext cx="2626852" cy="1489725"/>
          </a:xfrm>
          <a:prstGeom prst="rect">
            <a:avLst/>
          </a:prstGeom>
          <a:noFill/>
          <a:ln>
            <a:noFill/>
          </a:ln>
        </p:spPr>
      </p:pic>
      <p:pic>
        <p:nvPicPr>
          <p:cNvPr id="295" name="Google Shape;295;p48"/>
          <p:cNvPicPr preferRelativeResize="0"/>
          <p:nvPr/>
        </p:nvPicPr>
        <p:blipFill>
          <a:blip r:embed="rId4">
            <a:alphaModFix/>
          </a:blip>
          <a:stretch>
            <a:fillRect/>
          </a:stretch>
        </p:blipFill>
        <p:spPr>
          <a:xfrm>
            <a:off x="5065825" y="1280650"/>
            <a:ext cx="4078175" cy="3757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727650" y="351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Program Language: Python</a:t>
            </a:r>
            <a:endParaRPr dirty="0">
              <a:latin typeface="Lato"/>
              <a:ea typeface="Lato"/>
              <a:cs typeface="Lato"/>
              <a:sym typeface="Lato"/>
            </a:endParaRPr>
          </a:p>
        </p:txBody>
      </p:sp>
      <p:sp>
        <p:nvSpPr>
          <p:cNvPr id="301" name="Google Shape;301;p49"/>
          <p:cNvSpPr txBox="1">
            <a:spLocks noGrp="1"/>
          </p:cNvSpPr>
          <p:nvPr>
            <p:ph type="body" idx="1"/>
          </p:nvPr>
        </p:nvSpPr>
        <p:spPr>
          <a:xfrm>
            <a:off x="727650" y="1069100"/>
            <a:ext cx="4708800" cy="3610500"/>
          </a:xfrm>
          <a:prstGeom prst="rect">
            <a:avLst/>
          </a:prstGeom>
        </p:spPr>
        <p:txBody>
          <a:bodyPr spcFirstLastPara="1" wrap="square" lIns="91425" tIns="91425" rIns="91425" bIns="91425" anchor="t" anchorCtr="0">
            <a:noAutofit/>
          </a:bodyPr>
          <a:lstStyle/>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Could be run on most OS.</a:t>
            </a:r>
            <a:endParaRPr sz="1950" b="1" dirty="0">
              <a:solidFill>
                <a:srgbClr val="000000"/>
              </a:solidFill>
            </a:endParaRPr>
          </a:p>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Easy-to-read and clean syntax.</a:t>
            </a:r>
            <a:endParaRPr sz="1950" b="1" dirty="0">
              <a:solidFill>
                <a:srgbClr val="000000"/>
              </a:solidFill>
            </a:endParaRPr>
          </a:p>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Easy </a:t>
            </a:r>
            <a:r>
              <a:rPr lang="en-US" altLang="zh-TW" sz="1950" b="1" dirty="0">
                <a:solidFill>
                  <a:srgbClr val="000000"/>
                </a:solidFill>
              </a:rPr>
              <a:t>development</a:t>
            </a:r>
            <a:r>
              <a:rPr lang="zh-TW" sz="1950" b="1" dirty="0">
                <a:solidFill>
                  <a:srgbClr val="000000"/>
                </a:solidFill>
              </a:rPr>
              <a:t>.</a:t>
            </a:r>
            <a:endParaRPr sz="1950" b="1" dirty="0">
              <a:solidFill>
                <a:srgbClr val="000000"/>
              </a:solidFill>
            </a:endParaRPr>
          </a:p>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Could be extend with different needs. eg. Scipy for scientific processing and Pillow for image processing</a:t>
            </a:r>
            <a:endParaRPr sz="1950" b="1" dirty="0">
              <a:solidFill>
                <a:srgbClr val="000000"/>
              </a:solidFill>
            </a:endParaRPr>
          </a:p>
        </p:txBody>
      </p:sp>
      <p:pic>
        <p:nvPicPr>
          <p:cNvPr id="302" name="Google Shape;302;p49"/>
          <p:cNvPicPr preferRelativeResize="0"/>
          <p:nvPr/>
        </p:nvPicPr>
        <p:blipFill>
          <a:blip r:embed="rId3">
            <a:alphaModFix/>
          </a:blip>
          <a:stretch>
            <a:fillRect/>
          </a:stretch>
        </p:blipFill>
        <p:spPr>
          <a:xfrm>
            <a:off x="5436450" y="1188600"/>
            <a:ext cx="3370175" cy="2022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0"/>
          <p:cNvSpPr txBox="1">
            <a:spLocks noGrp="1"/>
          </p:cNvSpPr>
          <p:nvPr>
            <p:ph type="title"/>
          </p:nvPr>
        </p:nvSpPr>
        <p:spPr>
          <a:xfrm>
            <a:off x="740850" y="3804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Package One: Numpy</a:t>
            </a:r>
            <a:endParaRPr dirty="0">
              <a:latin typeface="Lato"/>
              <a:ea typeface="Lato"/>
              <a:cs typeface="Lato"/>
              <a:sym typeface="Lato"/>
            </a:endParaRPr>
          </a:p>
        </p:txBody>
      </p:sp>
      <p:sp>
        <p:nvSpPr>
          <p:cNvPr id="308" name="Google Shape;308;p50"/>
          <p:cNvSpPr txBox="1">
            <a:spLocks noGrp="1"/>
          </p:cNvSpPr>
          <p:nvPr>
            <p:ph type="body" idx="1"/>
          </p:nvPr>
        </p:nvSpPr>
        <p:spPr>
          <a:xfrm>
            <a:off x="740850" y="1087875"/>
            <a:ext cx="5418000" cy="2261100"/>
          </a:xfrm>
          <a:prstGeom prst="rect">
            <a:avLst/>
          </a:prstGeom>
        </p:spPr>
        <p:txBody>
          <a:bodyPr spcFirstLastPara="1" wrap="square" lIns="91425" tIns="91425" rIns="91425" bIns="91425" anchor="t" anchorCtr="0">
            <a:noAutofit/>
          </a:bodyPr>
          <a:lstStyle/>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For data input and storage</a:t>
            </a:r>
            <a:endParaRPr sz="1950" b="1" dirty="0">
              <a:solidFill>
                <a:srgbClr val="000000"/>
              </a:solidFill>
            </a:endParaRPr>
          </a:p>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Core Function: </a:t>
            </a:r>
            <a:r>
              <a:rPr lang="zh-TW" sz="1950" b="1" i="1" dirty="0">
                <a:solidFill>
                  <a:srgbClr val="000000"/>
                </a:solidFill>
              </a:rPr>
              <a:t>n</a:t>
            </a:r>
            <a:r>
              <a:rPr lang="zh-TW" sz="1950" b="1" dirty="0">
                <a:solidFill>
                  <a:srgbClr val="000000"/>
                </a:solidFill>
              </a:rPr>
              <a:t>-dimensional array data structure.</a:t>
            </a:r>
            <a:endParaRPr sz="1950" b="1" dirty="0">
              <a:solidFill>
                <a:srgbClr val="000000"/>
              </a:solidFill>
            </a:endParaRPr>
          </a:p>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High degree of dimensional array and matrix mass processing</a:t>
            </a:r>
            <a:endParaRPr sz="1950" b="1" dirty="0">
              <a:solidFill>
                <a:srgbClr val="000000"/>
              </a:solidFill>
            </a:endParaRPr>
          </a:p>
        </p:txBody>
      </p:sp>
      <p:pic>
        <p:nvPicPr>
          <p:cNvPr id="309" name="Google Shape;309;p50"/>
          <p:cNvPicPr preferRelativeResize="0"/>
          <p:nvPr/>
        </p:nvPicPr>
        <p:blipFill>
          <a:blip r:embed="rId3">
            <a:alphaModFix/>
          </a:blip>
          <a:stretch>
            <a:fillRect/>
          </a:stretch>
        </p:blipFill>
        <p:spPr>
          <a:xfrm>
            <a:off x="6158775" y="1087875"/>
            <a:ext cx="2474250" cy="2474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1"/>
          <p:cNvSpPr txBox="1">
            <a:spLocks noGrp="1"/>
          </p:cNvSpPr>
          <p:nvPr>
            <p:ph type="title"/>
          </p:nvPr>
        </p:nvSpPr>
        <p:spPr>
          <a:xfrm>
            <a:off x="727650" y="370600"/>
            <a:ext cx="76887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Package Two: Mayavi</a:t>
            </a:r>
            <a:endParaRPr dirty="0">
              <a:latin typeface="Lato"/>
              <a:ea typeface="Lato"/>
              <a:cs typeface="Lato"/>
              <a:sym typeface="Lato"/>
            </a:endParaRPr>
          </a:p>
        </p:txBody>
      </p:sp>
      <p:sp>
        <p:nvSpPr>
          <p:cNvPr id="315" name="Google Shape;315;p51"/>
          <p:cNvSpPr txBox="1">
            <a:spLocks noGrp="1"/>
          </p:cNvSpPr>
          <p:nvPr>
            <p:ph type="body" idx="1"/>
          </p:nvPr>
        </p:nvSpPr>
        <p:spPr>
          <a:xfrm>
            <a:off x="727650" y="1057250"/>
            <a:ext cx="4917900" cy="2261100"/>
          </a:xfrm>
          <a:prstGeom prst="rect">
            <a:avLst/>
          </a:prstGeom>
        </p:spPr>
        <p:txBody>
          <a:bodyPr spcFirstLastPara="1" wrap="square" lIns="91425" tIns="91425" rIns="91425" bIns="91425" anchor="t" anchorCtr="0">
            <a:noAutofit/>
          </a:bodyPr>
          <a:lstStyle/>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An application could be called as a package by Python.</a:t>
            </a:r>
            <a:endParaRPr sz="1950" b="1" dirty="0">
              <a:solidFill>
                <a:srgbClr val="000000"/>
              </a:solidFill>
            </a:endParaRPr>
          </a:p>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Have its own GUI.</a:t>
            </a:r>
            <a:endParaRPr sz="1950" b="1" dirty="0">
              <a:solidFill>
                <a:srgbClr val="000000"/>
              </a:solidFill>
            </a:endParaRPr>
          </a:p>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Could present continuous, smooth 2D or 3D image. </a:t>
            </a:r>
            <a:endParaRPr sz="1950" b="1" dirty="0">
              <a:solidFill>
                <a:srgbClr val="000000"/>
              </a:solidFill>
            </a:endParaRPr>
          </a:p>
        </p:txBody>
      </p:sp>
      <p:pic>
        <p:nvPicPr>
          <p:cNvPr id="316" name="Google Shape;316;p51"/>
          <p:cNvPicPr preferRelativeResize="0"/>
          <p:nvPr/>
        </p:nvPicPr>
        <p:blipFill>
          <a:blip r:embed="rId3">
            <a:alphaModFix/>
          </a:blip>
          <a:stretch>
            <a:fillRect/>
          </a:stretch>
        </p:blipFill>
        <p:spPr>
          <a:xfrm>
            <a:off x="5645549" y="1057250"/>
            <a:ext cx="3052400" cy="3287200"/>
          </a:xfrm>
          <a:prstGeom prst="rect">
            <a:avLst/>
          </a:prstGeom>
          <a:noFill/>
          <a:ln>
            <a:noFill/>
          </a:ln>
        </p:spPr>
      </p:pic>
      <p:sp>
        <p:nvSpPr>
          <p:cNvPr id="2" name="文字方塊 1">
            <a:extLst>
              <a:ext uri="{FF2B5EF4-FFF2-40B4-BE49-F238E27FC236}">
                <a16:creationId xmlns:a16="http://schemas.microsoft.com/office/drawing/2014/main" id="{BDF84362-38DC-48C7-8B7A-98C5F62099A4}"/>
              </a:ext>
            </a:extLst>
          </p:cNvPr>
          <p:cNvSpPr txBox="1"/>
          <p:nvPr/>
        </p:nvSpPr>
        <p:spPr>
          <a:xfrm>
            <a:off x="727650" y="4565467"/>
            <a:ext cx="4423145" cy="307777"/>
          </a:xfrm>
          <a:prstGeom prst="rect">
            <a:avLst/>
          </a:prstGeom>
        </p:spPr>
        <p:txBody>
          <a:bodyPr wrap="square" rtlCol="0">
            <a:spAutoFit/>
          </a:bodyPr>
          <a:lstStyle/>
          <a:p>
            <a:r>
              <a:rPr lang="en-US" altLang="zh-TW" dirty="0"/>
              <a:t>GUI:</a:t>
            </a:r>
            <a:r>
              <a:rPr lang="zh-TW" altLang="en-US" dirty="0"/>
              <a:t> </a:t>
            </a:r>
            <a:r>
              <a:rPr lang="en-US" altLang="zh-TW" dirty="0"/>
              <a:t>Graphic User Interface</a:t>
            </a:r>
            <a:endParaRPr lang="zh-TW"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p:nvPr>
        </p:nvSpPr>
        <p:spPr>
          <a:xfrm>
            <a:off x="727650" y="365225"/>
            <a:ext cx="8520600" cy="70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TW">
                <a:solidFill>
                  <a:schemeClr val="accent1"/>
                </a:solidFill>
                <a:latin typeface="Lato"/>
                <a:ea typeface="Lato"/>
                <a:cs typeface="Lato"/>
                <a:sym typeface="Lato"/>
              </a:rPr>
              <a:t>Computation Process</a:t>
            </a:r>
            <a:endParaRPr dirty="0"/>
          </a:p>
        </p:txBody>
      </p:sp>
      <p:sp>
        <p:nvSpPr>
          <p:cNvPr id="322" name="Google Shape;322;p52"/>
          <p:cNvSpPr txBox="1">
            <a:spLocks noGrp="1"/>
          </p:cNvSpPr>
          <p:nvPr>
            <p:ph type="body" idx="1"/>
          </p:nvPr>
        </p:nvSpPr>
        <p:spPr>
          <a:xfrm>
            <a:off x="727650" y="1072625"/>
            <a:ext cx="7688700" cy="382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100">
                <a:solidFill>
                  <a:srgbClr val="000000"/>
                </a:solidFill>
              </a:rPr>
              <a:t>Before every computation, the user has to </a:t>
            </a:r>
            <a:r>
              <a:rPr lang="zh-TW" sz="2100" b="1">
                <a:solidFill>
                  <a:srgbClr val="000000"/>
                </a:solidFill>
              </a:rPr>
              <a:t>input</a:t>
            </a:r>
            <a:r>
              <a:rPr lang="zh-TW" sz="2100">
                <a:solidFill>
                  <a:srgbClr val="000000"/>
                </a:solidFill>
              </a:rPr>
              <a:t>: </a:t>
            </a:r>
            <a:endParaRPr sz="2100" dirty="0">
              <a:solidFill>
                <a:srgbClr val="000000"/>
              </a:solidFill>
            </a:endParaRPr>
          </a:p>
          <a:p>
            <a:pPr marL="0" lvl="0" indent="0" algn="l" rtl="0">
              <a:spcBef>
                <a:spcPts val="1600"/>
              </a:spcBef>
              <a:spcAft>
                <a:spcPts val="0"/>
              </a:spcAft>
              <a:buNone/>
            </a:pPr>
            <a:r>
              <a:rPr lang="zh-TW" sz="2100">
                <a:solidFill>
                  <a:srgbClr val="000000"/>
                </a:solidFill>
              </a:rPr>
              <a:t>“</a:t>
            </a:r>
            <a:r>
              <a:rPr lang="zh-TW" sz="2100" b="1">
                <a:solidFill>
                  <a:srgbClr val="000000"/>
                </a:solidFill>
              </a:rPr>
              <a:t>correct value</a:t>
            </a:r>
            <a:r>
              <a:rPr lang="zh-TW" sz="2100">
                <a:solidFill>
                  <a:srgbClr val="000000"/>
                </a:solidFill>
              </a:rPr>
              <a:t>” and “</a:t>
            </a:r>
            <a:r>
              <a:rPr lang="zh-TW" sz="2100" b="1">
                <a:solidFill>
                  <a:srgbClr val="000000"/>
                </a:solidFill>
              </a:rPr>
              <a:t>tolerance value</a:t>
            </a:r>
            <a:r>
              <a:rPr lang="zh-TW" sz="2100">
                <a:solidFill>
                  <a:srgbClr val="000000"/>
                </a:solidFill>
              </a:rPr>
              <a:t>”. </a:t>
            </a:r>
            <a:endParaRPr sz="2100" dirty="0">
              <a:solidFill>
                <a:srgbClr val="000000"/>
              </a:solidFill>
            </a:endParaRPr>
          </a:p>
          <a:p>
            <a:pPr marL="0" lvl="0" indent="0" algn="l" rtl="0">
              <a:spcBef>
                <a:spcPts val="1600"/>
              </a:spcBef>
              <a:spcAft>
                <a:spcPts val="0"/>
              </a:spcAft>
              <a:buNone/>
            </a:pPr>
            <a:r>
              <a:rPr lang="zh-TW" sz="2100">
                <a:solidFill>
                  <a:srgbClr val="000000"/>
                </a:solidFill>
              </a:rPr>
              <a:t>In case of any exceptions (e.g. the tolerance value is ±8 um, and the correct value is 240 um. Everything out  of the range of 232-248 um is accounted as exceptions.)</a:t>
            </a:r>
            <a:endParaRPr sz="2100" dirty="0">
              <a:solidFill>
                <a:srgbClr val="000000"/>
              </a:solidFill>
            </a:endParaRPr>
          </a:p>
          <a:p>
            <a:pPr marL="0" lvl="0" indent="0" algn="l" rtl="0">
              <a:spcBef>
                <a:spcPts val="1600"/>
              </a:spcBef>
              <a:spcAft>
                <a:spcPts val="0"/>
              </a:spcAft>
              <a:buNone/>
            </a:pPr>
            <a:r>
              <a:rPr lang="zh-TW" sz="2100">
                <a:solidFill>
                  <a:srgbClr val="000000"/>
                </a:solidFill>
              </a:rPr>
              <a:t>Every </a:t>
            </a:r>
            <a:r>
              <a:rPr lang="zh-TW" sz="2100" b="1">
                <a:solidFill>
                  <a:srgbClr val="000000"/>
                </a:solidFill>
              </a:rPr>
              <a:t>output</a:t>
            </a:r>
            <a:r>
              <a:rPr lang="zh-TW" sz="2100">
                <a:solidFill>
                  <a:srgbClr val="000000"/>
                </a:solidFill>
              </a:rPr>
              <a:t> will include: </a:t>
            </a:r>
            <a:endParaRPr sz="2100" dirty="0">
              <a:solidFill>
                <a:srgbClr val="000000"/>
              </a:solidFill>
            </a:endParaRPr>
          </a:p>
          <a:p>
            <a:pPr marL="0" lvl="0" indent="0" algn="l" rtl="0">
              <a:spcBef>
                <a:spcPts val="1600"/>
              </a:spcBef>
              <a:spcAft>
                <a:spcPts val="1600"/>
              </a:spcAft>
              <a:buNone/>
            </a:pPr>
            <a:r>
              <a:rPr lang="zh-TW" sz="2100">
                <a:solidFill>
                  <a:srgbClr val="000000"/>
                </a:solidFill>
              </a:rPr>
              <a:t>“</a:t>
            </a:r>
            <a:r>
              <a:rPr lang="zh-TW" sz="2100" b="1">
                <a:solidFill>
                  <a:srgbClr val="000000"/>
                </a:solidFill>
              </a:rPr>
              <a:t>Maximum value</a:t>
            </a:r>
            <a:r>
              <a:rPr lang="zh-TW" sz="2100">
                <a:solidFill>
                  <a:srgbClr val="000000"/>
                </a:solidFill>
              </a:rPr>
              <a:t>”, “</a:t>
            </a:r>
            <a:r>
              <a:rPr lang="zh-TW" sz="2100" b="1">
                <a:solidFill>
                  <a:srgbClr val="000000"/>
                </a:solidFill>
              </a:rPr>
              <a:t>minimum value</a:t>
            </a:r>
            <a:r>
              <a:rPr lang="zh-TW" sz="2100">
                <a:solidFill>
                  <a:srgbClr val="000000"/>
                </a:solidFill>
              </a:rPr>
              <a:t>”, “</a:t>
            </a:r>
            <a:r>
              <a:rPr lang="zh-TW" sz="2100" b="1">
                <a:solidFill>
                  <a:srgbClr val="000000"/>
                </a:solidFill>
              </a:rPr>
              <a:t>average value</a:t>
            </a:r>
            <a:r>
              <a:rPr lang="zh-TW" sz="2100">
                <a:solidFill>
                  <a:srgbClr val="000000"/>
                </a:solidFill>
              </a:rPr>
              <a:t>”, and “</a:t>
            </a:r>
            <a:r>
              <a:rPr lang="zh-TW" sz="2100" b="1">
                <a:solidFill>
                  <a:srgbClr val="000000"/>
                </a:solidFill>
              </a:rPr>
              <a:t>NG needle/s</a:t>
            </a:r>
            <a:r>
              <a:rPr lang="zh-TW" sz="2100">
                <a:solidFill>
                  <a:srgbClr val="000000"/>
                </a:solidFill>
              </a:rPr>
              <a:t>”.  </a:t>
            </a:r>
            <a:endParaRPr sz="2100" dirty="0">
              <a:solidFill>
                <a:srgbClr val="000000"/>
              </a:solidFill>
            </a:endParaRPr>
          </a:p>
        </p:txBody>
      </p:sp>
      <p:sp>
        <p:nvSpPr>
          <p:cNvPr id="323" name="Google Shape;323;p52"/>
          <p:cNvSpPr txBox="1"/>
          <p:nvPr/>
        </p:nvSpPr>
        <p:spPr>
          <a:xfrm>
            <a:off x="5966450" y="0"/>
            <a:ext cx="2336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NG: No Good</a:t>
            </a:r>
            <a:endParaRPr dirty="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727650" y="363650"/>
            <a:ext cx="7688700" cy="7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Wafer</a:t>
            </a:r>
            <a:endParaRPr dirty="0"/>
          </a:p>
        </p:txBody>
      </p:sp>
      <p:sp>
        <p:nvSpPr>
          <p:cNvPr id="85" name="Google Shape;85;p16"/>
          <p:cNvSpPr txBox="1">
            <a:spLocks noGrp="1"/>
          </p:cNvSpPr>
          <p:nvPr>
            <p:ph type="body" idx="1"/>
          </p:nvPr>
        </p:nvSpPr>
        <p:spPr>
          <a:xfrm>
            <a:off x="727650" y="1297675"/>
            <a:ext cx="4539300" cy="22611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rgbClr val="000000"/>
              </a:buClr>
              <a:buSzPts val="2100"/>
              <a:buChar char="●"/>
            </a:pPr>
            <a:r>
              <a:rPr lang="zh-TW" sz="2100" b="1">
                <a:solidFill>
                  <a:srgbClr val="000000"/>
                </a:solidFill>
              </a:rPr>
              <a:t>Circular silicon disk used to manufacure silicon integrated circuits.</a:t>
            </a:r>
            <a:endParaRPr sz="2100" b="1" dirty="0">
              <a:solidFill>
                <a:srgbClr val="000000"/>
              </a:solidFill>
            </a:endParaRPr>
          </a:p>
          <a:p>
            <a:pPr marL="457200" lvl="0" indent="0" algn="l" rtl="0">
              <a:spcBef>
                <a:spcPts val="1600"/>
              </a:spcBef>
              <a:spcAft>
                <a:spcPts val="1600"/>
              </a:spcAft>
              <a:buNone/>
            </a:pPr>
            <a:endParaRPr sz="2100" b="1" dirty="0">
              <a:solidFill>
                <a:srgbClr val="000000"/>
              </a:solidFill>
            </a:endParaRPr>
          </a:p>
        </p:txBody>
      </p:sp>
      <p:pic>
        <p:nvPicPr>
          <p:cNvPr id="86" name="Google Shape;86;p16"/>
          <p:cNvPicPr preferRelativeResize="0"/>
          <p:nvPr/>
        </p:nvPicPr>
        <p:blipFill rotWithShape="1">
          <a:blip r:embed="rId3">
            <a:alphaModFix/>
          </a:blip>
          <a:srcRect t="16587" b="15209"/>
          <a:stretch/>
        </p:blipFill>
        <p:spPr>
          <a:xfrm>
            <a:off x="5267091" y="363647"/>
            <a:ext cx="3876910" cy="4689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715600" y="334875"/>
            <a:ext cx="3108900" cy="1498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a:solidFill>
                  <a:schemeClr val="accent1"/>
                </a:solidFill>
                <a:latin typeface="Lato"/>
                <a:ea typeface="Lato"/>
                <a:cs typeface="Lato"/>
                <a:sym typeface="Lato"/>
              </a:rPr>
              <a:t>Computation </a:t>
            </a:r>
            <a:endParaRPr dirty="0">
              <a:solidFill>
                <a:schemeClr val="accent1"/>
              </a:solidFill>
              <a:latin typeface="Lato"/>
              <a:ea typeface="Lato"/>
              <a:cs typeface="Lato"/>
              <a:sym typeface="Lato"/>
            </a:endParaRPr>
          </a:p>
          <a:p>
            <a:pPr marL="0" lvl="0" indent="0" algn="l" rtl="0">
              <a:lnSpc>
                <a:spcPct val="115000"/>
              </a:lnSpc>
              <a:spcBef>
                <a:spcPts val="1600"/>
              </a:spcBef>
              <a:spcAft>
                <a:spcPts val="1600"/>
              </a:spcAft>
              <a:buNone/>
            </a:pPr>
            <a:r>
              <a:rPr lang="zh-TW">
                <a:solidFill>
                  <a:schemeClr val="accent1"/>
                </a:solidFill>
                <a:latin typeface="Lato"/>
                <a:ea typeface="Lato"/>
                <a:cs typeface="Lato"/>
                <a:sym typeface="Lato"/>
              </a:rPr>
              <a:t>Process</a:t>
            </a:r>
            <a:endParaRPr dirty="0"/>
          </a:p>
        </p:txBody>
      </p:sp>
      <p:pic>
        <p:nvPicPr>
          <p:cNvPr id="329" name="Google Shape;329;p53"/>
          <p:cNvPicPr preferRelativeResize="0"/>
          <p:nvPr/>
        </p:nvPicPr>
        <p:blipFill rotWithShape="1">
          <a:blip r:embed="rId3">
            <a:alphaModFix/>
          </a:blip>
          <a:srcRect r="58682"/>
          <a:stretch/>
        </p:blipFill>
        <p:spPr>
          <a:xfrm>
            <a:off x="3223875" y="371625"/>
            <a:ext cx="2351150" cy="4556175"/>
          </a:xfrm>
          <a:prstGeom prst="rect">
            <a:avLst/>
          </a:prstGeom>
          <a:noFill/>
          <a:ln>
            <a:noFill/>
          </a:ln>
        </p:spPr>
      </p:pic>
      <p:pic>
        <p:nvPicPr>
          <p:cNvPr id="330" name="Google Shape;330;p53"/>
          <p:cNvPicPr preferRelativeResize="0"/>
          <p:nvPr/>
        </p:nvPicPr>
        <p:blipFill rotWithShape="1">
          <a:blip r:embed="rId3">
            <a:alphaModFix/>
          </a:blip>
          <a:srcRect l="69815"/>
          <a:stretch/>
        </p:blipFill>
        <p:spPr>
          <a:xfrm>
            <a:off x="7196726" y="371625"/>
            <a:ext cx="1717650" cy="4556175"/>
          </a:xfrm>
          <a:prstGeom prst="rect">
            <a:avLst/>
          </a:prstGeom>
          <a:noFill/>
          <a:ln>
            <a:noFill/>
          </a:ln>
        </p:spPr>
      </p:pic>
      <p:pic>
        <p:nvPicPr>
          <p:cNvPr id="331" name="Google Shape;331;p53"/>
          <p:cNvPicPr preferRelativeResize="0"/>
          <p:nvPr/>
        </p:nvPicPr>
        <p:blipFill rotWithShape="1">
          <a:blip r:embed="rId3">
            <a:alphaModFix/>
          </a:blip>
          <a:srcRect l="41315" r="32755"/>
          <a:stretch/>
        </p:blipFill>
        <p:spPr>
          <a:xfrm>
            <a:off x="5575026" y="371625"/>
            <a:ext cx="1475526" cy="4556175"/>
          </a:xfrm>
          <a:prstGeom prst="rect">
            <a:avLst/>
          </a:prstGeom>
          <a:noFill/>
          <a:ln>
            <a:noFill/>
          </a:ln>
        </p:spPr>
      </p:pic>
      <p:sp>
        <p:nvSpPr>
          <p:cNvPr id="2" name="文字方塊 1">
            <a:extLst>
              <a:ext uri="{FF2B5EF4-FFF2-40B4-BE49-F238E27FC236}">
                <a16:creationId xmlns:a16="http://schemas.microsoft.com/office/drawing/2014/main" id="{91F9381E-0859-419A-8FFA-76380C302615}"/>
              </a:ext>
            </a:extLst>
          </p:cNvPr>
          <p:cNvSpPr txBox="1"/>
          <p:nvPr/>
        </p:nvSpPr>
        <p:spPr>
          <a:xfrm>
            <a:off x="3888000" y="4392000"/>
            <a:ext cx="492318" cy="153888"/>
          </a:xfrm>
          <a:prstGeom prst="rect">
            <a:avLst/>
          </a:prstGeom>
          <a:solidFill>
            <a:schemeClr val="bg1"/>
          </a:solidFill>
        </p:spPr>
        <p:txBody>
          <a:bodyPr wrap="square" lIns="72000" tIns="0" rIns="0" bIns="0" rtlCol="0">
            <a:spAutoFit/>
          </a:bodyPr>
          <a:lstStyle/>
          <a:p>
            <a:r>
              <a:rPr lang="en-US" altLang="zh-TW" sz="1000" dirty="0"/>
              <a:t>input</a:t>
            </a:r>
            <a:endParaRPr lang="zh-TW"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000"/>
                                        <p:tgtEl>
                                          <p:spTgt spid="3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0"/>
                                        </p:tgtEl>
                                        <p:attrNameLst>
                                          <p:attrName>style.visibility</p:attrName>
                                        </p:attrNameLst>
                                      </p:cBhvr>
                                      <p:to>
                                        <p:strVal val="visible"/>
                                      </p:to>
                                    </p:set>
                                    <p:animEffect transition="in" filter="fade">
                                      <p:cBhvr>
                                        <p:cTn id="12"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5"/>
        <p:cNvGrpSpPr/>
        <p:nvPr/>
      </p:nvGrpSpPr>
      <p:grpSpPr>
        <a:xfrm>
          <a:off x="0" y="0"/>
          <a:ext cx="0" cy="0"/>
          <a:chOff x="0" y="0"/>
          <a:chExt cx="0" cy="0"/>
        </a:xfrm>
      </p:grpSpPr>
      <p:sp>
        <p:nvSpPr>
          <p:cNvPr id="336" name="Google Shape;336;p54"/>
          <p:cNvSpPr txBox="1">
            <a:spLocks noGrp="1"/>
          </p:cNvSpPr>
          <p:nvPr>
            <p:ph type="title"/>
          </p:nvPr>
        </p:nvSpPr>
        <p:spPr>
          <a:xfrm>
            <a:off x="727800" y="336875"/>
            <a:ext cx="7688400" cy="11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5400">
                <a:solidFill>
                  <a:srgbClr val="000000"/>
                </a:solidFill>
                <a:latin typeface="Lato"/>
                <a:ea typeface="Lato"/>
                <a:cs typeface="Lato"/>
                <a:sym typeface="Lato"/>
              </a:rPr>
              <a:t>Progress Reports</a:t>
            </a:r>
            <a:endParaRPr sz="5400" dirty="0">
              <a:solidFill>
                <a:srgbClr val="000000"/>
              </a:solidFill>
              <a:latin typeface="Lato"/>
              <a:ea typeface="Lato"/>
              <a:cs typeface="Lato"/>
              <a:sym typeface="Lato"/>
            </a:endParaRPr>
          </a:p>
        </p:txBody>
      </p:sp>
      <p:sp>
        <p:nvSpPr>
          <p:cNvPr id="337" name="Google Shape;337;p54"/>
          <p:cNvSpPr txBox="1">
            <a:spLocks noGrp="1"/>
          </p:cNvSpPr>
          <p:nvPr>
            <p:ph type="title"/>
          </p:nvPr>
        </p:nvSpPr>
        <p:spPr>
          <a:xfrm>
            <a:off x="727800" y="1529850"/>
            <a:ext cx="7688400" cy="3043800"/>
          </a:xfrm>
          <a:prstGeom prst="rect">
            <a:avLst/>
          </a:prstGeom>
        </p:spPr>
        <p:txBody>
          <a:bodyPr spcFirstLastPara="1" wrap="square" lIns="91425" tIns="91425" rIns="91425" bIns="91425" anchor="ctr" anchorCtr="0">
            <a:noAutofit/>
          </a:bodyPr>
          <a:lstStyle/>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Data Visualization</a:t>
            </a:r>
            <a:endParaRPr sz="3400"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Stability of Mayavi</a:t>
            </a:r>
            <a:endParaRPr sz="3400"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MEMS probe card</a:t>
            </a:r>
            <a:endParaRPr sz="3400"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Programming Language</a:t>
            </a:r>
            <a:endParaRPr sz="3400"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Scanning Data and Storing Structure</a:t>
            </a:r>
            <a:endParaRPr sz="3400" dirty="0">
              <a:solidFill>
                <a:srgbClr val="000000"/>
              </a:solidFill>
              <a:latin typeface="Lato"/>
              <a:ea typeface="Lato"/>
              <a:cs typeface="Lato"/>
              <a:sym typeface="Lato"/>
            </a:endParaRPr>
          </a:p>
          <a:p>
            <a:pPr marL="469900" lvl="0" indent="-457200" algn="l" rtl="0">
              <a:spcBef>
                <a:spcPts val="0"/>
              </a:spcBef>
              <a:spcAft>
                <a:spcPts val="0"/>
              </a:spcAft>
              <a:buClr>
                <a:srgbClr val="000000"/>
              </a:buClr>
              <a:buSzPts val="3400"/>
              <a:buFont typeface="Arial" panose="020B0604020202020204" pitchFamily="34" charset="0"/>
              <a:buChar char="•"/>
            </a:pPr>
            <a:r>
              <a:rPr lang="zh-TW" sz="3400" dirty="0">
                <a:solidFill>
                  <a:srgbClr val="000000"/>
                </a:solidFill>
                <a:latin typeface="Lato"/>
                <a:ea typeface="Lato"/>
                <a:cs typeface="Lato"/>
                <a:sym typeface="Lato"/>
              </a:rPr>
              <a:t>Noise Reduction</a:t>
            </a:r>
            <a:endParaRPr sz="3400" dirty="0">
              <a:solidFill>
                <a:srgbClr val="000000"/>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5"/>
          <p:cNvSpPr txBox="1">
            <a:spLocks noGrp="1"/>
          </p:cNvSpPr>
          <p:nvPr>
            <p:ph type="title"/>
          </p:nvPr>
        </p:nvSpPr>
        <p:spPr>
          <a:xfrm>
            <a:off x="727650" y="370600"/>
            <a:ext cx="76887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latin typeface="Lato"/>
                <a:ea typeface="Lato"/>
                <a:cs typeface="Lato"/>
                <a:sym typeface="Lato"/>
              </a:rPr>
              <a:t>Data Visualization</a:t>
            </a:r>
            <a:endParaRPr dirty="0">
              <a:latin typeface="Lato"/>
              <a:ea typeface="Lato"/>
              <a:cs typeface="Lato"/>
              <a:sym typeface="Lato"/>
            </a:endParaRPr>
          </a:p>
        </p:txBody>
      </p:sp>
      <p:sp>
        <p:nvSpPr>
          <p:cNvPr id="343" name="Google Shape;343;p55"/>
          <p:cNvSpPr txBox="1">
            <a:spLocks noGrp="1"/>
          </p:cNvSpPr>
          <p:nvPr>
            <p:ph type="body" idx="1"/>
          </p:nvPr>
        </p:nvSpPr>
        <p:spPr>
          <a:xfrm>
            <a:off x="727650" y="1057250"/>
            <a:ext cx="4917900" cy="2261100"/>
          </a:xfrm>
          <a:prstGeom prst="rect">
            <a:avLst/>
          </a:prstGeom>
        </p:spPr>
        <p:txBody>
          <a:bodyPr spcFirstLastPara="1" wrap="square" lIns="91425" tIns="91425" rIns="91425" bIns="91425" anchor="t" anchorCtr="0">
            <a:noAutofit/>
          </a:bodyPr>
          <a:lstStyle/>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Using visualiz</a:t>
            </a:r>
            <a:r>
              <a:rPr lang="en-US" altLang="zh-TW" sz="1950" b="1" dirty="0">
                <a:solidFill>
                  <a:srgbClr val="000000"/>
                </a:solidFill>
                <a:latin typeface="Verdana"/>
                <a:ea typeface="Verdana"/>
                <a:cs typeface="Verdana"/>
                <a:sym typeface="Verdana"/>
              </a:rPr>
              <a:t>a</a:t>
            </a:r>
            <a:r>
              <a:rPr lang="zh-TW" sz="1950" b="1" dirty="0">
                <a:solidFill>
                  <a:srgbClr val="000000"/>
                </a:solidFill>
                <a:latin typeface="Verdana"/>
                <a:ea typeface="Verdana"/>
                <a:cs typeface="Verdana"/>
                <a:sym typeface="Verdana"/>
              </a:rPr>
              <a:t>tion package Mayavi, we are able to visualize the scanning data</a:t>
            </a:r>
            <a:endParaRPr sz="1950" b="1" dirty="0">
              <a:solidFill>
                <a:srgbClr val="000000"/>
              </a:solidFill>
              <a:latin typeface="Verdana"/>
              <a:ea typeface="Verdana"/>
              <a:cs typeface="Verdana"/>
              <a:sym typeface="Verdana"/>
            </a:endParaRPr>
          </a:p>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In this demonstration, here are crown pin probe card and catilever pin porbe card images</a:t>
            </a:r>
            <a:endParaRPr sz="1950" b="1" dirty="0">
              <a:solidFill>
                <a:srgbClr val="000000"/>
              </a:solidFill>
              <a:latin typeface="Verdana"/>
              <a:ea typeface="Verdana"/>
              <a:cs typeface="Verdana"/>
              <a:sym typeface="Verdana"/>
            </a:endParaRPr>
          </a:p>
        </p:txBody>
      </p:sp>
      <p:pic>
        <p:nvPicPr>
          <p:cNvPr id="344" name="Google Shape;344;p55"/>
          <p:cNvPicPr preferRelativeResize="0"/>
          <p:nvPr/>
        </p:nvPicPr>
        <p:blipFill>
          <a:blip r:embed="rId3">
            <a:alphaModFix/>
          </a:blip>
          <a:stretch>
            <a:fillRect/>
          </a:stretch>
        </p:blipFill>
        <p:spPr>
          <a:xfrm>
            <a:off x="5645549" y="1057250"/>
            <a:ext cx="3052400" cy="3287200"/>
          </a:xfrm>
          <a:prstGeom prst="rect">
            <a:avLst/>
          </a:prstGeom>
          <a:noFill/>
          <a:ln>
            <a:noFill/>
          </a:ln>
        </p:spPr>
      </p:pic>
      <p:sp>
        <p:nvSpPr>
          <p:cNvPr id="5" name="文字方塊 4">
            <a:extLst>
              <a:ext uri="{FF2B5EF4-FFF2-40B4-BE49-F238E27FC236}">
                <a16:creationId xmlns:a16="http://schemas.microsoft.com/office/drawing/2014/main" id="{37ECB78E-CE84-426C-9FB7-41D2666AF340}"/>
              </a:ext>
            </a:extLst>
          </p:cNvPr>
          <p:cNvSpPr txBox="1"/>
          <p:nvPr/>
        </p:nvSpPr>
        <p:spPr>
          <a:xfrm>
            <a:off x="727650" y="4619011"/>
            <a:ext cx="3596257" cy="307777"/>
          </a:xfrm>
          <a:prstGeom prst="rect">
            <a:avLst/>
          </a:prstGeom>
        </p:spPr>
        <p:txBody>
          <a:bodyPr wrap="square" rtlCol="0">
            <a:spAutoFit/>
          </a:bodyPr>
          <a:lstStyle/>
          <a:p>
            <a:r>
              <a:rPr lang="en-US" altLang="zh-TW" dirty="0"/>
              <a:t>GUI:</a:t>
            </a:r>
            <a:r>
              <a:rPr lang="zh-TW" altLang="en-US" dirty="0"/>
              <a:t> </a:t>
            </a:r>
            <a:r>
              <a:rPr lang="en-US" altLang="zh-TW" dirty="0"/>
              <a:t>Graphic User Interface</a:t>
            </a:r>
            <a:endParaRPr lang="zh-TW"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6"/>
          <p:cNvSpPr txBox="1">
            <a:spLocks noGrp="1"/>
          </p:cNvSpPr>
          <p:nvPr>
            <p:ph type="title"/>
          </p:nvPr>
        </p:nvSpPr>
        <p:spPr>
          <a:xfrm>
            <a:off x="727800" y="4858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900"/>
              <a:t>Altitude-Peak 1-CROWNpROBEcARD_1_th840</a:t>
            </a:r>
            <a:endParaRPr sz="1900" dirty="0"/>
          </a:p>
          <a:p>
            <a:pPr marL="0" lvl="0" indent="0" algn="l" rtl="0">
              <a:spcBef>
                <a:spcPts val="0"/>
              </a:spcBef>
              <a:spcAft>
                <a:spcPts val="0"/>
              </a:spcAft>
              <a:buNone/>
            </a:pPr>
            <a:r>
              <a:rPr lang="zh-TW" sz="1900"/>
              <a:t>_5.00x4.68mm_5.00x5.00µm_1000Hz_</a:t>
            </a:r>
            <a:r>
              <a:rPr lang="zh-TW" sz="1900">
                <a:solidFill>
                  <a:srgbClr val="FF0000"/>
                </a:solidFill>
              </a:rPr>
              <a:t>94%</a:t>
            </a:r>
            <a:r>
              <a:rPr lang="zh-TW" sz="1900"/>
              <a:t>_CLS02  4</a:t>
            </a:r>
            <a:endParaRPr sz="1700" dirty="0"/>
          </a:p>
        </p:txBody>
      </p:sp>
      <p:pic>
        <p:nvPicPr>
          <p:cNvPr id="350" name="Google Shape;350;p56"/>
          <p:cNvPicPr preferRelativeResize="0"/>
          <p:nvPr/>
        </p:nvPicPr>
        <p:blipFill rotWithShape="1">
          <a:blip r:embed="rId3">
            <a:alphaModFix/>
          </a:blip>
          <a:srcRect t="9877"/>
          <a:stretch/>
        </p:blipFill>
        <p:spPr>
          <a:xfrm>
            <a:off x="0" y="1361987"/>
            <a:ext cx="4011351" cy="3440599"/>
          </a:xfrm>
          <a:prstGeom prst="rect">
            <a:avLst/>
          </a:prstGeom>
          <a:noFill/>
          <a:ln>
            <a:noFill/>
          </a:ln>
        </p:spPr>
      </p:pic>
      <p:pic>
        <p:nvPicPr>
          <p:cNvPr id="351" name="Google Shape;351;p56"/>
          <p:cNvPicPr preferRelativeResize="0"/>
          <p:nvPr/>
        </p:nvPicPr>
        <p:blipFill>
          <a:blip r:embed="rId4">
            <a:alphaModFix/>
          </a:blip>
          <a:stretch>
            <a:fillRect/>
          </a:stretch>
        </p:blipFill>
        <p:spPr>
          <a:xfrm>
            <a:off x="4468540" y="1663788"/>
            <a:ext cx="4675461" cy="283696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7"/>
          <p:cNvSpPr txBox="1">
            <a:spLocks noGrp="1"/>
          </p:cNvSpPr>
          <p:nvPr>
            <p:ph type="title"/>
          </p:nvPr>
        </p:nvSpPr>
        <p:spPr>
          <a:xfrm>
            <a:off x="727800" y="4928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900"/>
              <a:t>Intensity_Level-Peak 1-CROWNpROBEcARD_1_th840</a:t>
            </a:r>
            <a:endParaRPr sz="1900" dirty="0"/>
          </a:p>
          <a:p>
            <a:pPr marL="0" lvl="0" indent="0" algn="l" rtl="0">
              <a:spcBef>
                <a:spcPts val="0"/>
              </a:spcBef>
              <a:spcAft>
                <a:spcPts val="0"/>
              </a:spcAft>
              <a:buNone/>
            </a:pPr>
            <a:r>
              <a:rPr lang="zh-TW" sz="1900"/>
              <a:t>_5.00x4.68mm_5.00x5.00µm_1000Hz_</a:t>
            </a:r>
            <a:r>
              <a:rPr lang="zh-TW" sz="1900">
                <a:solidFill>
                  <a:srgbClr val="FF0000"/>
                </a:solidFill>
              </a:rPr>
              <a:t>94%</a:t>
            </a:r>
            <a:r>
              <a:rPr lang="zh-TW" sz="1900"/>
              <a:t>_CLS02  9</a:t>
            </a:r>
            <a:endParaRPr sz="1900" dirty="0"/>
          </a:p>
        </p:txBody>
      </p:sp>
      <p:pic>
        <p:nvPicPr>
          <p:cNvPr id="357" name="Google Shape;357;p57"/>
          <p:cNvPicPr preferRelativeResize="0"/>
          <p:nvPr/>
        </p:nvPicPr>
        <p:blipFill rotWithShape="1">
          <a:blip r:embed="rId3">
            <a:alphaModFix/>
          </a:blip>
          <a:srcRect/>
          <a:stretch/>
        </p:blipFill>
        <p:spPr>
          <a:xfrm>
            <a:off x="0" y="1657725"/>
            <a:ext cx="4572002" cy="2749650"/>
          </a:xfrm>
          <a:prstGeom prst="rect">
            <a:avLst/>
          </a:prstGeom>
          <a:noFill/>
          <a:ln>
            <a:noFill/>
          </a:ln>
        </p:spPr>
      </p:pic>
      <p:pic>
        <p:nvPicPr>
          <p:cNvPr id="358" name="Google Shape;358;p57"/>
          <p:cNvPicPr preferRelativeResize="0"/>
          <p:nvPr/>
        </p:nvPicPr>
        <p:blipFill>
          <a:blip r:embed="rId4">
            <a:alphaModFix/>
          </a:blip>
          <a:stretch>
            <a:fillRect/>
          </a:stretch>
        </p:blipFill>
        <p:spPr>
          <a:xfrm>
            <a:off x="4644855" y="1657725"/>
            <a:ext cx="4499145" cy="2749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8"/>
          <p:cNvSpPr txBox="1">
            <a:spLocks noGrp="1"/>
          </p:cNvSpPr>
          <p:nvPr>
            <p:ph type="title"/>
          </p:nvPr>
        </p:nvSpPr>
        <p:spPr>
          <a:xfrm>
            <a:off x="727800" y="49290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900"/>
              <a:t>Altitude-Peak 1-pROBEcARD_1-1</a:t>
            </a:r>
            <a:endParaRPr sz="1900" dirty="0"/>
          </a:p>
          <a:p>
            <a:pPr marL="0" lvl="0" indent="0" algn="l" rtl="0">
              <a:spcBef>
                <a:spcPts val="0"/>
              </a:spcBef>
              <a:spcAft>
                <a:spcPts val="0"/>
              </a:spcAft>
              <a:buNone/>
            </a:pPr>
            <a:r>
              <a:rPr lang="zh-TW" sz="1900"/>
              <a:t>_33.00x1.92mm_2.50x2.50µm_2000Hz_</a:t>
            </a:r>
            <a:r>
              <a:rPr lang="zh-TW" sz="1900">
                <a:solidFill>
                  <a:srgbClr val="FF0000"/>
                </a:solidFill>
              </a:rPr>
              <a:t>20%</a:t>
            </a:r>
            <a:r>
              <a:rPr lang="zh-TW" sz="1900"/>
              <a:t>_CLS1  0</a:t>
            </a:r>
            <a:endParaRPr sz="1900" dirty="0"/>
          </a:p>
        </p:txBody>
      </p:sp>
      <p:pic>
        <p:nvPicPr>
          <p:cNvPr id="364" name="Google Shape;364;p58"/>
          <p:cNvPicPr preferRelativeResize="0"/>
          <p:nvPr/>
        </p:nvPicPr>
        <p:blipFill>
          <a:blip r:embed="rId3">
            <a:alphaModFix/>
          </a:blip>
          <a:stretch>
            <a:fillRect/>
          </a:stretch>
        </p:blipFill>
        <p:spPr>
          <a:xfrm>
            <a:off x="268375" y="1165575"/>
            <a:ext cx="4581697" cy="3810601"/>
          </a:xfrm>
          <a:prstGeom prst="rect">
            <a:avLst/>
          </a:prstGeom>
          <a:noFill/>
          <a:ln>
            <a:noFill/>
          </a:ln>
        </p:spPr>
      </p:pic>
      <p:pic>
        <p:nvPicPr>
          <p:cNvPr id="365" name="Google Shape;365;p58"/>
          <p:cNvPicPr preferRelativeResize="0"/>
          <p:nvPr/>
        </p:nvPicPr>
        <p:blipFill>
          <a:blip r:embed="rId4">
            <a:alphaModFix/>
          </a:blip>
          <a:stretch>
            <a:fillRect/>
          </a:stretch>
        </p:blipFill>
        <p:spPr>
          <a:xfrm>
            <a:off x="5047172" y="1165575"/>
            <a:ext cx="3810601" cy="38106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9"/>
          <p:cNvSpPr txBox="1">
            <a:spLocks noGrp="1"/>
          </p:cNvSpPr>
          <p:nvPr>
            <p:ph type="title"/>
          </p:nvPr>
        </p:nvSpPr>
        <p:spPr>
          <a:xfrm>
            <a:off x="727800" y="49990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900"/>
              <a:t>Intensity_Level-Peak 1-pROBEcARD_1-1</a:t>
            </a:r>
            <a:endParaRPr sz="1900" dirty="0"/>
          </a:p>
          <a:p>
            <a:pPr marL="0" lvl="0" indent="0" algn="l" rtl="0">
              <a:spcBef>
                <a:spcPts val="0"/>
              </a:spcBef>
              <a:spcAft>
                <a:spcPts val="0"/>
              </a:spcAft>
              <a:buNone/>
            </a:pPr>
            <a:r>
              <a:rPr lang="zh-TW" sz="1900"/>
              <a:t>_33.00x1.92mm_2.50x2.50µm_2000Hz_</a:t>
            </a:r>
            <a:r>
              <a:rPr lang="zh-TW" sz="1900">
                <a:solidFill>
                  <a:srgbClr val="FF0000"/>
                </a:solidFill>
              </a:rPr>
              <a:t>20%</a:t>
            </a:r>
            <a:r>
              <a:rPr lang="zh-TW" sz="1900"/>
              <a:t>_CLS1   5</a:t>
            </a:r>
            <a:endParaRPr sz="1900" dirty="0"/>
          </a:p>
        </p:txBody>
      </p:sp>
      <p:pic>
        <p:nvPicPr>
          <p:cNvPr id="371" name="Google Shape;371;p59"/>
          <p:cNvPicPr preferRelativeResize="0"/>
          <p:nvPr/>
        </p:nvPicPr>
        <p:blipFill>
          <a:blip r:embed="rId3">
            <a:alphaModFix/>
          </a:blip>
          <a:stretch>
            <a:fillRect/>
          </a:stretch>
        </p:blipFill>
        <p:spPr>
          <a:xfrm>
            <a:off x="0" y="1515525"/>
            <a:ext cx="4531400" cy="2793125"/>
          </a:xfrm>
          <a:prstGeom prst="rect">
            <a:avLst/>
          </a:prstGeom>
          <a:noFill/>
          <a:ln>
            <a:noFill/>
          </a:ln>
        </p:spPr>
      </p:pic>
      <p:pic>
        <p:nvPicPr>
          <p:cNvPr id="372" name="Google Shape;372;p59"/>
          <p:cNvPicPr preferRelativeResize="0"/>
          <p:nvPr/>
        </p:nvPicPr>
        <p:blipFill>
          <a:blip r:embed="rId4">
            <a:alphaModFix/>
          </a:blip>
          <a:stretch>
            <a:fillRect/>
          </a:stretch>
        </p:blipFill>
        <p:spPr>
          <a:xfrm>
            <a:off x="4668900" y="1556924"/>
            <a:ext cx="4475098" cy="27103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3"/>
          <p:cNvSpPr txBox="1">
            <a:spLocks noGrp="1"/>
          </p:cNvSpPr>
          <p:nvPr>
            <p:ph type="title"/>
          </p:nvPr>
        </p:nvSpPr>
        <p:spPr>
          <a:xfrm>
            <a:off x="728250" y="369300"/>
            <a:ext cx="810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900"/>
              <a:t>Stability of Mayavi Performance</a:t>
            </a:r>
            <a:endParaRPr sz="3900" dirty="0"/>
          </a:p>
        </p:txBody>
      </p:sp>
      <p:sp>
        <p:nvSpPr>
          <p:cNvPr id="399" name="Google Shape;399;p63"/>
          <p:cNvSpPr txBox="1">
            <a:spLocks noGrp="1"/>
          </p:cNvSpPr>
          <p:nvPr>
            <p:ph type="body" idx="1"/>
          </p:nvPr>
        </p:nvSpPr>
        <p:spPr>
          <a:xfrm>
            <a:off x="519900" y="1076700"/>
            <a:ext cx="8520600" cy="33027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Clr>
                <a:srgbClr val="000000"/>
              </a:buClr>
              <a:buSzPts val="2600"/>
              <a:buChar char="●"/>
            </a:pPr>
            <a:r>
              <a:rPr lang="zh-TW" sz="2600" b="1">
                <a:solidFill>
                  <a:srgbClr val="000000"/>
                </a:solidFill>
              </a:rPr>
              <a:t>“Memory Leakage” affects the visualization performance</a:t>
            </a:r>
            <a:endParaRPr sz="2600" b="1" dirty="0">
              <a:solidFill>
                <a:srgbClr val="000000"/>
              </a:solidFill>
            </a:endParaRPr>
          </a:p>
          <a:p>
            <a:pPr marL="457200" lvl="0" indent="-393700" algn="l" rtl="0">
              <a:spcBef>
                <a:spcPts val="0"/>
              </a:spcBef>
              <a:spcAft>
                <a:spcPts val="0"/>
              </a:spcAft>
              <a:buClr>
                <a:srgbClr val="000000"/>
              </a:buClr>
              <a:buSzPts val="2600"/>
              <a:buChar char="●"/>
            </a:pPr>
            <a:r>
              <a:rPr lang="zh-TW" sz="2600" b="1">
                <a:solidFill>
                  <a:srgbClr val="000000"/>
                </a:solidFill>
              </a:rPr>
              <a:t>Improve performance by programming</a:t>
            </a:r>
            <a:endParaRPr sz="2600" b="1" dirty="0">
              <a:solidFill>
                <a:srgbClr val="000000"/>
              </a:solidFill>
            </a:endParaRPr>
          </a:p>
          <a:p>
            <a:pPr marL="457200" lvl="0" indent="0" algn="l" rtl="0">
              <a:spcBef>
                <a:spcPts val="1600"/>
              </a:spcBef>
              <a:spcAft>
                <a:spcPts val="0"/>
              </a:spcAft>
              <a:buNone/>
            </a:pPr>
            <a:r>
              <a:rPr lang="zh-TW" sz="3200" b="1">
                <a:solidFill>
                  <a:schemeClr val="accent1"/>
                </a:solidFill>
              </a:rPr>
              <a:t>Solution:</a:t>
            </a:r>
            <a:r>
              <a:rPr lang="zh-TW" sz="3200" b="1" u="sng">
                <a:solidFill>
                  <a:srgbClr val="E69138"/>
                </a:solidFill>
              </a:rPr>
              <a:t> </a:t>
            </a:r>
            <a:endParaRPr sz="3200" b="1" u="sng" dirty="0">
              <a:solidFill>
                <a:srgbClr val="E69138"/>
              </a:solidFill>
            </a:endParaRPr>
          </a:p>
          <a:p>
            <a:pPr marL="457200" lvl="0" indent="-393700" algn="l" rtl="0">
              <a:spcBef>
                <a:spcPts val="1600"/>
              </a:spcBef>
              <a:spcAft>
                <a:spcPts val="0"/>
              </a:spcAft>
              <a:buClr>
                <a:srgbClr val="000000"/>
              </a:buClr>
              <a:buSzPts val="2600"/>
              <a:buChar char="●"/>
            </a:pPr>
            <a:r>
              <a:rPr lang="zh-TW" sz="2600" b="1">
                <a:solidFill>
                  <a:srgbClr val="000000"/>
                </a:solidFill>
              </a:rPr>
              <a:t>mlab.clf()</a:t>
            </a:r>
            <a:endParaRPr sz="2600" b="1" dirty="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4"/>
          <p:cNvSpPr txBox="1">
            <a:spLocks noGrp="1"/>
          </p:cNvSpPr>
          <p:nvPr>
            <p:ph type="title"/>
          </p:nvPr>
        </p:nvSpPr>
        <p:spPr>
          <a:xfrm>
            <a:off x="727650" y="370600"/>
            <a:ext cx="76887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Programming Language Changed</a:t>
            </a:r>
            <a:endParaRPr dirty="0">
              <a:latin typeface="Lato"/>
              <a:ea typeface="Lato"/>
              <a:cs typeface="Lato"/>
              <a:sym typeface="Lato"/>
            </a:endParaRPr>
          </a:p>
        </p:txBody>
      </p:sp>
      <p:sp>
        <p:nvSpPr>
          <p:cNvPr id="405" name="Google Shape;405;p64"/>
          <p:cNvSpPr txBox="1">
            <a:spLocks noGrp="1"/>
          </p:cNvSpPr>
          <p:nvPr>
            <p:ph type="body" idx="1"/>
          </p:nvPr>
        </p:nvSpPr>
        <p:spPr>
          <a:xfrm>
            <a:off x="727650" y="1057250"/>
            <a:ext cx="4917900" cy="3522600"/>
          </a:xfrm>
          <a:prstGeom prst="rect">
            <a:avLst/>
          </a:prstGeom>
        </p:spPr>
        <p:txBody>
          <a:bodyPr spcFirstLastPara="1" wrap="square" lIns="91425" tIns="91425" rIns="91425" bIns="91425" anchor="t" anchorCtr="0">
            <a:noAutofit/>
          </a:bodyPr>
          <a:lstStyle/>
          <a:p>
            <a:pPr marL="457200" lvl="0" indent="-352425" algn="l" rtl="0">
              <a:lnSpc>
                <a:spcPct val="150000"/>
              </a:lnSpc>
              <a:spcBef>
                <a:spcPts val="0"/>
              </a:spcBef>
              <a:spcAft>
                <a:spcPts val="0"/>
              </a:spcAft>
              <a:buClr>
                <a:srgbClr val="000000"/>
              </a:buClr>
              <a:buSzPts val="1950"/>
              <a:buChar char="●"/>
            </a:pPr>
            <a:r>
              <a:rPr lang="zh-TW" sz="1950" b="1" dirty="0">
                <a:solidFill>
                  <a:srgbClr val="000000"/>
                </a:solidFill>
              </a:rPr>
              <a:t>In order to speed up the performance and integrate the program into the testing machine.</a:t>
            </a:r>
            <a:endParaRPr sz="1950" b="1" dirty="0">
              <a:solidFill>
                <a:srgbClr val="000000"/>
              </a:solidFill>
            </a:endParaRPr>
          </a:p>
          <a:p>
            <a:pPr marL="457200" lvl="0" indent="-352425" algn="l" rtl="0">
              <a:lnSpc>
                <a:spcPct val="150000"/>
              </a:lnSpc>
              <a:spcBef>
                <a:spcPts val="0"/>
              </a:spcBef>
              <a:spcAft>
                <a:spcPts val="0"/>
              </a:spcAft>
              <a:buClr>
                <a:srgbClr val="000000"/>
              </a:buClr>
              <a:buSzPts val="1950"/>
              <a:buChar char="●"/>
            </a:pPr>
            <a:r>
              <a:rPr lang="en-US" altLang="zh-TW" sz="1950" b="1" dirty="0">
                <a:solidFill>
                  <a:srgbClr val="000000"/>
                </a:solidFill>
              </a:rPr>
              <a:t>W</a:t>
            </a:r>
            <a:r>
              <a:rPr lang="zh-TW" sz="1950" b="1" dirty="0">
                <a:solidFill>
                  <a:srgbClr val="000000"/>
                </a:solidFill>
              </a:rPr>
              <a:t>e’ve change</a:t>
            </a:r>
            <a:r>
              <a:rPr lang="en-US" altLang="zh-TW" sz="1950" b="1" dirty="0">
                <a:solidFill>
                  <a:srgbClr val="000000"/>
                </a:solidFill>
              </a:rPr>
              <a:t>d</a:t>
            </a:r>
            <a:r>
              <a:rPr lang="zh-TW" sz="1950" b="1" dirty="0">
                <a:solidFill>
                  <a:srgbClr val="000000"/>
                </a:solidFill>
              </a:rPr>
              <a:t> to C++ for the main program language. As for Python now we use it for any experimental method. </a:t>
            </a:r>
            <a:endParaRPr sz="1950" b="1" dirty="0">
              <a:solidFill>
                <a:srgbClr val="000000"/>
              </a:solidFill>
            </a:endParaRPr>
          </a:p>
        </p:txBody>
      </p:sp>
      <p:pic>
        <p:nvPicPr>
          <p:cNvPr id="406" name="Google Shape;406;p64"/>
          <p:cNvPicPr preferRelativeResize="0"/>
          <p:nvPr/>
        </p:nvPicPr>
        <p:blipFill>
          <a:blip r:embed="rId3">
            <a:alphaModFix/>
          </a:blip>
          <a:stretch>
            <a:fillRect/>
          </a:stretch>
        </p:blipFill>
        <p:spPr>
          <a:xfrm>
            <a:off x="7318125" y="1578613"/>
            <a:ext cx="1765575" cy="1986275"/>
          </a:xfrm>
          <a:prstGeom prst="rect">
            <a:avLst/>
          </a:prstGeom>
          <a:noFill/>
          <a:ln>
            <a:noFill/>
          </a:ln>
        </p:spPr>
      </p:pic>
      <p:pic>
        <p:nvPicPr>
          <p:cNvPr id="407" name="Google Shape;407;p64"/>
          <p:cNvPicPr preferRelativeResize="0"/>
          <p:nvPr/>
        </p:nvPicPr>
        <p:blipFill>
          <a:blip r:embed="rId4">
            <a:alphaModFix/>
          </a:blip>
          <a:stretch>
            <a:fillRect/>
          </a:stretch>
        </p:blipFill>
        <p:spPr>
          <a:xfrm>
            <a:off x="5568525" y="1815288"/>
            <a:ext cx="1749600" cy="1749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5"/>
          <p:cNvSpPr txBox="1">
            <a:spLocks noGrp="1"/>
          </p:cNvSpPr>
          <p:nvPr>
            <p:ph type="title"/>
          </p:nvPr>
        </p:nvSpPr>
        <p:spPr>
          <a:xfrm>
            <a:off x="727650" y="370600"/>
            <a:ext cx="76887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MEMS probe card</a:t>
            </a:r>
            <a:endParaRPr dirty="0">
              <a:latin typeface="Lato"/>
              <a:ea typeface="Lato"/>
              <a:cs typeface="Lato"/>
              <a:sym typeface="Lato"/>
            </a:endParaRPr>
          </a:p>
        </p:txBody>
      </p:sp>
      <p:sp>
        <p:nvSpPr>
          <p:cNvPr id="413" name="Google Shape;413;p65"/>
          <p:cNvSpPr txBox="1">
            <a:spLocks noGrp="1"/>
          </p:cNvSpPr>
          <p:nvPr>
            <p:ph type="body" idx="1"/>
          </p:nvPr>
        </p:nvSpPr>
        <p:spPr>
          <a:xfrm>
            <a:off x="727650" y="1057250"/>
            <a:ext cx="4312200" cy="2261100"/>
          </a:xfrm>
          <a:prstGeom prst="rect">
            <a:avLst/>
          </a:prstGeom>
        </p:spPr>
        <p:txBody>
          <a:bodyPr spcFirstLastPara="1" wrap="square" lIns="91425" tIns="91425" rIns="91425" bIns="91425" anchor="t" anchorCtr="0">
            <a:noAutofit/>
          </a:bodyPr>
          <a:lstStyle/>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The new scanning data </a:t>
            </a:r>
            <a:r>
              <a:rPr lang="en-US" altLang="zh-TW" sz="1950" b="1" dirty="0">
                <a:solidFill>
                  <a:srgbClr val="000000"/>
                </a:solidFill>
                <a:latin typeface="Verdana"/>
                <a:ea typeface="Verdana"/>
                <a:cs typeface="Verdana"/>
                <a:sym typeface="Verdana"/>
              </a:rPr>
              <a:t>are</a:t>
            </a:r>
            <a:r>
              <a:rPr lang="zh-TW" sz="1950" b="1" dirty="0">
                <a:solidFill>
                  <a:srgbClr val="000000"/>
                </a:solidFill>
                <a:latin typeface="Verdana"/>
                <a:ea typeface="Verdana"/>
                <a:cs typeface="Verdana"/>
                <a:sym typeface="Verdana"/>
              </a:rPr>
              <a:t> MEMS vertical probe card.</a:t>
            </a:r>
            <a:endParaRPr sz="1950" b="1" dirty="0">
              <a:solidFill>
                <a:srgbClr val="000000"/>
              </a:solidFill>
              <a:latin typeface="Verdana"/>
              <a:ea typeface="Verdana"/>
              <a:cs typeface="Verdana"/>
              <a:sym typeface="Verdana"/>
            </a:endParaRPr>
          </a:p>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Every cell ha</a:t>
            </a:r>
            <a:r>
              <a:rPr lang="en-US" altLang="zh-TW" sz="1950" b="1" dirty="0">
                <a:solidFill>
                  <a:srgbClr val="000000"/>
                </a:solidFill>
                <a:latin typeface="Verdana"/>
                <a:ea typeface="Verdana"/>
                <a:cs typeface="Verdana"/>
                <a:sym typeface="Verdana"/>
              </a:rPr>
              <a:t>s</a:t>
            </a:r>
            <a:r>
              <a:rPr lang="zh-TW" sz="1950" b="1" dirty="0">
                <a:solidFill>
                  <a:srgbClr val="000000"/>
                </a:solidFill>
                <a:latin typeface="Verdana"/>
                <a:ea typeface="Verdana"/>
                <a:cs typeface="Verdana"/>
                <a:sym typeface="Verdana"/>
              </a:rPr>
              <a:t> 59 MEMS vertical probes.</a:t>
            </a:r>
            <a:endParaRPr sz="1950" b="1" dirty="0">
              <a:solidFill>
                <a:srgbClr val="000000"/>
              </a:solidFill>
              <a:latin typeface="Verdana"/>
              <a:ea typeface="Verdana"/>
              <a:cs typeface="Verdana"/>
              <a:sym typeface="Verdana"/>
            </a:endParaRPr>
          </a:p>
        </p:txBody>
      </p:sp>
      <p:pic>
        <p:nvPicPr>
          <p:cNvPr id="414" name="Google Shape;414;p65"/>
          <p:cNvPicPr preferRelativeResize="0"/>
          <p:nvPr/>
        </p:nvPicPr>
        <p:blipFill>
          <a:blip r:embed="rId3">
            <a:alphaModFix/>
          </a:blip>
          <a:stretch>
            <a:fillRect/>
          </a:stretch>
        </p:blipFill>
        <p:spPr>
          <a:xfrm>
            <a:off x="5039850" y="1057250"/>
            <a:ext cx="3939651" cy="2954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7"/>
          <p:cNvPicPr preferRelativeResize="0"/>
          <p:nvPr/>
        </p:nvPicPr>
        <p:blipFill>
          <a:blip r:embed="rId3">
            <a:alphaModFix/>
          </a:blip>
          <a:stretch>
            <a:fillRect/>
          </a:stretch>
        </p:blipFill>
        <p:spPr>
          <a:xfrm>
            <a:off x="3900413" y="387175"/>
            <a:ext cx="5243578" cy="4655351"/>
          </a:xfrm>
          <a:prstGeom prst="rect">
            <a:avLst/>
          </a:prstGeom>
          <a:noFill/>
          <a:ln>
            <a:noFill/>
          </a:ln>
        </p:spPr>
      </p:pic>
      <p:sp>
        <p:nvSpPr>
          <p:cNvPr id="92" name="Google Shape;92;p17"/>
          <p:cNvSpPr txBox="1">
            <a:spLocks noGrp="1"/>
          </p:cNvSpPr>
          <p:nvPr>
            <p:ph type="title"/>
          </p:nvPr>
        </p:nvSpPr>
        <p:spPr>
          <a:xfrm>
            <a:off x="727650" y="351025"/>
            <a:ext cx="7688700" cy="11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Wafer </a:t>
            </a:r>
            <a:endParaRPr dirty="0"/>
          </a:p>
          <a:p>
            <a:pPr marL="0" lvl="0" indent="0" algn="l" rtl="0">
              <a:spcBef>
                <a:spcPts val="0"/>
              </a:spcBef>
              <a:spcAft>
                <a:spcPts val="0"/>
              </a:spcAft>
              <a:buNone/>
            </a:pPr>
            <a:r>
              <a:rPr lang="zh-TW"/>
              <a:t>Manufacture Process</a:t>
            </a:r>
            <a:endParaRPr dirty="0"/>
          </a:p>
        </p:txBody>
      </p:sp>
      <p:sp>
        <p:nvSpPr>
          <p:cNvPr id="2" name="橢圓 1">
            <a:extLst>
              <a:ext uri="{FF2B5EF4-FFF2-40B4-BE49-F238E27FC236}">
                <a16:creationId xmlns:a16="http://schemas.microsoft.com/office/drawing/2014/main" id="{3DAC5A1D-404D-4A29-9FC9-7926D9C4BBE3}"/>
              </a:ext>
            </a:extLst>
          </p:cNvPr>
          <p:cNvSpPr/>
          <p:nvPr/>
        </p:nvSpPr>
        <p:spPr>
          <a:xfrm>
            <a:off x="4071256" y="2467429"/>
            <a:ext cx="580571" cy="52977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66"/>
          <p:cNvPicPr preferRelativeResize="0"/>
          <p:nvPr/>
        </p:nvPicPr>
        <p:blipFill>
          <a:blip r:embed="rId3">
            <a:alphaModFix/>
          </a:blip>
          <a:stretch>
            <a:fillRect/>
          </a:stretch>
        </p:blipFill>
        <p:spPr>
          <a:xfrm>
            <a:off x="0" y="0"/>
            <a:ext cx="4481375" cy="3456124"/>
          </a:xfrm>
          <a:prstGeom prst="rect">
            <a:avLst/>
          </a:prstGeom>
          <a:noFill/>
          <a:ln>
            <a:noFill/>
          </a:ln>
        </p:spPr>
      </p:pic>
      <p:pic>
        <p:nvPicPr>
          <p:cNvPr id="420" name="Google Shape;420;p66"/>
          <p:cNvPicPr preferRelativeResize="0"/>
          <p:nvPr/>
        </p:nvPicPr>
        <p:blipFill rotWithShape="1">
          <a:blip r:embed="rId4">
            <a:alphaModFix/>
          </a:blip>
          <a:srcRect l="52451" t="9039" r="9448" b="24638"/>
          <a:stretch/>
        </p:blipFill>
        <p:spPr>
          <a:xfrm>
            <a:off x="4470909" y="0"/>
            <a:ext cx="1695041" cy="1687375"/>
          </a:xfrm>
          <a:prstGeom prst="rect">
            <a:avLst/>
          </a:prstGeom>
          <a:noFill/>
          <a:ln>
            <a:noFill/>
          </a:ln>
        </p:spPr>
      </p:pic>
      <p:pic>
        <p:nvPicPr>
          <p:cNvPr id="421" name="Google Shape;421;p66"/>
          <p:cNvPicPr preferRelativeResize="0"/>
          <p:nvPr/>
        </p:nvPicPr>
        <p:blipFill>
          <a:blip r:embed="rId5">
            <a:alphaModFix/>
          </a:blip>
          <a:stretch>
            <a:fillRect/>
          </a:stretch>
        </p:blipFill>
        <p:spPr>
          <a:xfrm>
            <a:off x="4470912" y="1687375"/>
            <a:ext cx="4673088" cy="3456125"/>
          </a:xfrm>
          <a:prstGeom prst="rect">
            <a:avLst/>
          </a:prstGeom>
          <a:noFill/>
          <a:ln>
            <a:noFill/>
          </a:ln>
        </p:spPr>
      </p:pic>
      <p:pic>
        <p:nvPicPr>
          <p:cNvPr id="422" name="Google Shape;422;p66"/>
          <p:cNvPicPr preferRelativeResize="0"/>
          <p:nvPr/>
        </p:nvPicPr>
        <p:blipFill rotWithShape="1">
          <a:blip r:embed="rId6">
            <a:alphaModFix/>
          </a:blip>
          <a:srcRect l="25658" t="38752" r="21338" b="29679"/>
          <a:stretch/>
        </p:blipFill>
        <p:spPr>
          <a:xfrm>
            <a:off x="693354" y="3492499"/>
            <a:ext cx="3777547" cy="1687376"/>
          </a:xfrm>
          <a:prstGeom prst="rect">
            <a:avLst/>
          </a:prstGeom>
          <a:noFill/>
          <a:ln>
            <a:noFill/>
          </a:ln>
        </p:spPr>
      </p:pic>
      <p:cxnSp>
        <p:nvCxnSpPr>
          <p:cNvPr id="423" name="Google Shape;423;p66"/>
          <p:cNvCxnSpPr/>
          <p:nvPr/>
        </p:nvCxnSpPr>
        <p:spPr>
          <a:xfrm flipH="1">
            <a:off x="1513300" y="3768525"/>
            <a:ext cx="618300" cy="654900"/>
          </a:xfrm>
          <a:prstGeom prst="straightConnector1">
            <a:avLst/>
          </a:prstGeom>
          <a:noFill/>
          <a:ln w="28575" cap="flat" cmpd="sng">
            <a:solidFill>
              <a:srgbClr val="000000"/>
            </a:solidFill>
            <a:prstDash val="solid"/>
            <a:round/>
            <a:headEnd type="none" w="med" len="med"/>
            <a:tailEnd type="none" w="med" len="med"/>
          </a:ln>
        </p:spPr>
      </p:cxnSp>
      <p:cxnSp>
        <p:nvCxnSpPr>
          <p:cNvPr id="424" name="Google Shape;424;p66"/>
          <p:cNvCxnSpPr/>
          <p:nvPr/>
        </p:nvCxnSpPr>
        <p:spPr>
          <a:xfrm>
            <a:off x="2977550" y="3779475"/>
            <a:ext cx="647400" cy="633000"/>
          </a:xfrm>
          <a:prstGeom prst="straightConnector1">
            <a:avLst/>
          </a:prstGeom>
          <a:noFill/>
          <a:ln w="28575" cap="flat" cmpd="sng">
            <a:solidFill>
              <a:srgbClr val="000000"/>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7"/>
          <p:cNvSpPr txBox="1">
            <a:spLocks noGrp="1"/>
          </p:cNvSpPr>
          <p:nvPr>
            <p:ph type="title"/>
          </p:nvPr>
        </p:nvSpPr>
        <p:spPr>
          <a:xfrm>
            <a:off x="727650" y="370600"/>
            <a:ext cx="76887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latin typeface="Lato"/>
                <a:ea typeface="Lato"/>
                <a:cs typeface="Lato"/>
                <a:sym typeface="Lato"/>
              </a:rPr>
              <a:t>Scanning and Storing Data Structure </a:t>
            </a:r>
            <a:endParaRPr dirty="0">
              <a:latin typeface="Lato"/>
              <a:ea typeface="Lato"/>
              <a:cs typeface="Lato"/>
              <a:sym typeface="Lato"/>
            </a:endParaRPr>
          </a:p>
        </p:txBody>
      </p:sp>
      <p:sp>
        <p:nvSpPr>
          <p:cNvPr id="430" name="Google Shape;430;p67"/>
          <p:cNvSpPr txBox="1">
            <a:spLocks noGrp="1"/>
          </p:cNvSpPr>
          <p:nvPr>
            <p:ph type="body" idx="1"/>
          </p:nvPr>
        </p:nvSpPr>
        <p:spPr>
          <a:xfrm>
            <a:off x="727650" y="1057250"/>
            <a:ext cx="3786900" cy="3420300"/>
          </a:xfrm>
          <a:prstGeom prst="rect">
            <a:avLst/>
          </a:prstGeom>
        </p:spPr>
        <p:txBody>
          <a:bodyPr spcFirstLastPara="1" wrap="square" lIns="91425" tIns="91425" rIns="91425" bIns="91425" anchor="t" anchorCtr="0">
            <a:noAutofit/>
          </a:bodyPr>
          <a:lstStyle/>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At first, the scanning data </a:t>
            </a:r>
            <a:r>
              <a:rPr lang="en-US" altLang="zh-TW" sz="1950" b="1" dirty="0">
                <a:solidFill>
                  <a:srgbClr val="000000"/>
                </a:solidFill>
                <a:latin typeface="Verdana"/>
                <a:ea typeface="Verdana"/>
                <a:cs typeface="Verdana"/>
                <a:sym typeface="Verdana"/>
              </a:rPr>
              <a:t>are</a:t>
            </a:r>
            <a:r>
              <a:rPr lang="zh-TW" sz="1950" b="1" dirty="0">
                <a:solidFill>
                  <a:srgbClr val="000000"/>
                </a:solidFill>
                <a:latin typeface="Verdana"/>
                <a:ea typeface="Verdana"/>
                <a:cs typeface="Verdana"/>
                <a:sym typeface="Verdana"/>
              </a:rPr>
              <a:t> retrieved by outsourced company.</a:t>
            </a:r>
            <a:endParaRPr sz="1950" b="1" dirty="0">
              <a:solidFill>
                <a:srgbClr val="000000"/>
              </a:solidFill>
              <a:latin typeface="Verdana"/>
              <a:ea typeface="Verdana"/>
              <a:cs typeface="Verdana"/>
              <a:sym typeface="Verdana"/>
            </a:endParaRPr>
          </a:p>
          <a:p>
            <a:pPr marL="457200" lvl="0" indent="-352425" algn="l" rtl="0">
              <a:lnSpc>
                <a:spcPct val="150000"/>
              </a:lnSpc>
              <a:spcBef>
                <a:spcPts val="0"/>
              </a:spcBef>
              <a:spcAft>
                <a:spcPts val="0"/>
              </a:spcAft>
              <a:buClr>
                <a:srgbClr val="000000"/>
              </a:buClr>
              <a:buSzPts val="1950"/>
              <a:buFont typeface="Verdana"/>
              <a:buChar char="●"/>
            </a:pPr>
            <a:r>
              <a:rPr lang="en-US" altLang="zh-TW" sz="1950" b="1" dirty="0">
                <a:solidFill>
                  <a:srgbClr val="000000"/>
                </a:solidFill>
                <a:latin typeface="Verdana"/>
                <a:ea typeface="Verdana"/>
                <a:cs typeface="Verdana"/>
                <a:sym typeface="Verdana"/>
              </a:rPr>
              <a:t>D</a:t>
            </a:r>
            <a:r>
              <a:rPr lang="zh-TW" sz="1950" b="1" dirty="0">
                <a:solidFill>
                  <a:srgbClr val="000000"/>
                </a:solidFill>
                <a:latin typeface="Verdana"/>
                <a:ea typeface="Verdana"/>
                <a:cs typeface="Verdana"/>
                <a:sym typeface="Verdana"/>
              </a:rPr>
              <a:t>ata </a:t>
            </a:r>
            <a:r>
              <a:rPr lang="en-US" altLang="zh-TW" sz="1950" b="1" dirty="0">
                <a:solidFill>
                  <a:srgbClr val="000000"/>
                </a:solidFill>
                <a:latin typeface="Verdana"/>
                <a:ea typeface="Verdana"/>
                <a:cs typeface="Verdana"/>
                <a:sym typeface="Verdana"/>
              </a:rPr>
              <a:t>are</a:t>
            </a:r>
            <a:r>
              <a:rPr lang="zh-TW" sz="1950" b="1" dirty="0">
                <a:solidFill>
                  <a:srgbClr val="000000"/>
                </a:solidFill>
                <a:latin typeface="Verdana"/>
                <a:ea typeface="Verdana"/>
                <a:cs typeface="Verdana"/>
                <a:sym typeface="Verdana"/>
              </a:rPr>
              <a:t> stored in ASCII form of .txt file</a:t>
            </a:r>
            <a:endParaRPr sz="1950" b="1" dirty="0">
              <a:solidFill>
                <a:srgbClr val="000000"/>
              </a:solidFill>
              <a:latin typeface="Verdana"/>
              <a:ea typeface="Verdana"/>
              <a:cs typeface="Verdana"/>
              <a:sym typeface="Verdana"/>
            </a:endParaRPr>
          </a:p>
        </p:txBody>
      </p:sp>
      <p:pic>
        <p:nvPicPr>
          <p:cNvPr id="431" name="Google Shape;431;p67"/>
          <p:cNvPicPr preferRelativeResize="0"/>
          <p:nvPr/>
        </p:nvPicPr>
        <p:blipFill rotWithShape="1">
          <a:blip r:embed="rId3">
            <a:alphaModFix/>
          </a:blip>
          <a:srcRect r="69892" b="26237"/>
          <a:stretch/>
        </p:blipFill>
        <p:spPr>
          <a:xfrm>
            <a:off x="4787000" y="1260825"/>
            <a:ext cx="3629349" cy="3013150"/>
          </a:xfrm>
          <a:prstGeom prst="rect">
            <a:avLst/>
          </a:prstGeom>
          <a:noFill/>
          <a:ln>
            <a:noFill/>
          </a:ln>
        </p:spPr>
      </p:pic>
      <p:sp>
        <p:nvSpPr>
          <p:cNvPr id="2" name="文字方塊 1">
            <a:extLst>
              <a:ext uri="{FF2B5EF4-FFF2-40B4-BE49-F238E27FC236}">
                <a16:creationId xmlns:a16="http://schemas.microsoft.com/office/drawing/2014/main" id="{C5600496-AF00-4494-822D-F760B5711AD0}"/>
              </a:ext>
            </a:extLst>
          </p:cNvPr>
          <p:cNvSpPr txBox="1"/>
          <p:nvPr/>
        </p:nvSpPr>
        <p:spPr>
          <a:xfrm>
            <a:off x="1219199" y="4496414"/>
            <a:ext cx="5649433" cy="307777"/>
          </a:xfrm>
          <a:prstGeom prst="rect">
            <a:avLst/>
          </a:prstGeom>
          <a:noFill/>
        </p:spPr>
        <p:txBody>
          <a:bodyPr wrap="square" rtlCol="0">
            <a:spAutoFit/>
          </a:bodyPr>
          <a:lstStyle/>
          <a:p>
            <a:r>
              <a:rPr lang="en-US" altLang="zh-TW" dirty="0"/>
              <a:t>ASCII: American Standard Code for International Interchange</a:t>
            </a:r>
            <a:endParaRPr lang="zh-TW"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a:spLocks noGrp="1"/>
          </p:cNvSpPr>
          <p:nvPr>
            <p:ph type="title"/>
          </p:nvPr>
        </p:nvSpPr>
        <p:spPr>
          <a:xfrm>
            <a:off x="727650" y="370600"/>
            <a:ext cx="76887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latin typeface="Lato"/>
                <a:ea typeface="Lato"/>
                <a:cs typeface="Lato"/>
                <a:sym typeface="Lato"/>
              </a:rPr>
              <a:t>Scanning and Storing Data Structure </a:t>
            </a:r>
            <a:endParaRPr dirty="0">
              <a:latin typeface="Lato"/>
              <a:ea typeface="Lato"/>
              <a:cs typeface="Lato"/>
              <a:sym typeface="Lato"/>
            </a:endParaRPr>
          </a:p>
        </p:txBody>
      </p:sp>
      <p:sp>
        <p:nvSpPr>
          <p:cNvPr id="437" name="Google Shape;437;p68"/>
          <p:cNvSpPr txBox="1">
            <a:spLocks noGrp="1"/>
          </p:cNvSpPr>
          <p:nvPr>
            <p:ph type="body" idx="1"/>
          </p:nvPr>
        </p:nvSpPr>
        <p:spPr>
          <a:xfrm>
            <a:off x="500822" y="1057250"/>
            <a:ext cx="4815456" cy="3287100"/>
          </a:xfrm>
          <a:prstGeom prst="rect">
            <a:avLst/>
          </a:prstGeom>
        </p:spPr>
        <p:txBody>
          <a:bodyPr spcFirstLastPara="1" wrap="square" lIns="91425" tIns="91425" rIns="91425" bIns="91425" anchor="t" anchorCtr="0">
            <a:noAutofit/>
          </a:bodyPr>
          <a:lstStyle/>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To </a:t>
            </a:r>
            <a:r>
              <a:rPr lang="en-US" altLang="zh-TW" sz="1950" b="1" dirty="0">
                <a:solidFill>
                  <a:srgbClr val="000000"/>
                </a:solidFill>
                <a:latin typeface="Verdana"/>
                <a:ea typeface="Verdana"/>
                <a:cs typeface="Verdana"/>
                <a:sym typeface="Verdana"/>
              </a:rPr>
              <a:t>accelerate</a:t>
            </a:r>
            <a:r>
              <a:rPr lang="zh-TW" sz="1950" b="1" dirty="0">
                <a:solidFill>
                  <a:srgbClr val="000000"/>
                </a:solidFill>
                <a:latin typeface="Verdana"/>
                <a:ea typeface="Verdana"/>
                <a:cs typeface="Verdana"/>
                <a:sym typeface="Verdana"/>
              </a:rPr>
              <a:t> performance of  both analyzing and machine pipeline</a:t>
            </a:r>
            <a:endParaRPr sz="1950" b="1" dirty="0">
              <a:solidFill>
                <a:srgbClr val="000000"/>
              </a:solidFill>
              <a:latin typeface="Verdana"/>
              <a:ea typeface="Verdana"/>
              <a:cs typeface="Verdana"/>
              <a:sym typeface="Verdana"/>
            </a:endParaRPr>
          </a:p>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Now the every pixel's information is stored independently, and it's stored in binary form of continuous stream, in a .dat file.</a:t>
            </a:r>
            <a:endParaRPr sz="1950" b="1" dirty="0">
              <a:solidFill>
                <a:srgbClr val="000000"/>
              </a:solidFill>
              <a:latin typeface="Verdana"/>
              <a:ea typeface="Verdana"/>
              <a:cs typeface="Verdana"/>
              <a:sym typeface="Verdana"/>
            </a:endParaRPr>
          </a:p>
          <a:p>
            <a:pPr marL="457200" lvl="0" indent="0" algn="l" rtl="0">
              <a:lnSpc>
                <a:spcPct val="150000"/>
              </a:lnSpc>
              <a:spcBef>
                <a:spcPts val="1600"/>
              </a:spcBef>
              <a:spcAft>
                <a:spcPts val="1600"/>
              </a:spcAft>
              <a:buNone/>
            </a:pPr>
            <a:endParaRPr sz="1950" b="1" dirty="0">
              <a:solidFill>
                <a:srgbClr val="000000"/>
              </a:solidFill>
              <a:latin typeface="Verdana"/>
              <a:ea typeface="Verdana"/>
              <a:cs typeface="Verdana"/>
              <a:sym typeface="Verdana"/>
            </a:endParaRPr>
          </a:p>
        </p:txBody>
      </p:sp>
      <p:graphicFrame>
        <p:nvGraphicFramePr>
          <p:cNvPr id="438" name="Google Shape;438;p68"/>
          <p:cNvGraphicFramePr/>
          <p:nvPr>
            <p:extLst>
              <p:ext uri="{D42A27DB-BD31-4B8C-83A1-F6EECF244321}">
                <p14:modId xmlns:p14="http://schemas.microsoft.com/office/powerpoint/2010/main" val="743359165"/>
              </p:ext>
            </p:extLst>
          </p:nvPr>
        </p:nvGraphicFramePr>
        <p:xfrm>
          <a:off x="5316278" y="1222050"/>
          <a:ext cx="3712672" cy="396210"/>
        </p:xfrm>
        <a:graphic>
          <a:graphicData uri="http://schemas.openxmlformats.org/drawingml/2006/table">
            <a:tbl>
              <a:tblPr>
                <a:noFill/>
                <a:tableStyleId>{512DC492-BE2E-4A28-BDA2-D156A97FCAF0}</a:tableStyleId>
              </a:tblPr>
              <a:tblGrid>
                <a:gridCol w="928168">
                  <a:extLst>
                    <a:ext uri="{9D8B030D-6E8A-4147-A177-3AD203B41FA5}">
                      <a16:colId xmlns:a16="http://schemas.microsoft.com/office/drawing/2014/main" val="20000"/>
                    </a:ext>
                  </a:extLst>
                </a:gridCol>
                <a:gridCol w="928168">
                  <a:extLst>
                    <a:ext uri="{9D8B030D-6E8A-4147-A177-3AD203B41FA5}">
                      <a16:colId xmlns:a16="http://schemas.microsoft.com/office/drawing/2014/main" val="20001"/>
                    </a:ext>
                  </a:extLst>
                </a:gridCol>
                <a:gridCol w="928168">
                  <a:extLst>
                    <a:ext uri="{9D8B030D-6E8A-4147-A177-3AD203B41FA5}">
                      <a16:colId xmlns:a16="http://schemas.microsoft.com/office/drawing/2014/main" val="20002"/>
                    </a:ext>
                  </a:extLst>
                </a:gridCol>
                <a:gridCol w="928168">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r>
                        <a:rPr lang="zh-TW"/>
                        <a:t>X</a:t>
                      </a:r>
                      <a:endParaRPr dirty="0"/>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zh-TW"/>
                        <a:t>Y</a:t>
                      </a:r>
                      <a:endParaRPr dirty="0"/>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zh-TW"/>
                        <a:t>Z</a:t>
                      </a:r>
                      <a:endParaRPr dirty="0"/>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zh-TW" dirty="0"/>
                        <a:t>Intensity</a:t>
                      </a:r>
                      <a:endParaRPr dirty="0"/>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39" name="Google Shape;439;p68"/>
          <p:cNvSpPr txBox="1"/>
          <p:nvPr/>
        </p:nvSpPr>
        <p:spPr>
          <a:xfrm>
            <a:off x="5316278" y="1636910"/>
            <a:ext cx="925200" cy="2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Open Sans"/>
                <a:ea typeface="Open Sans"/>
                <a:cs typeface="Open Sans"/>
                <a:sym typeface="Open Sans"/>
              </a:rPr>
              <a:t>(double)</a:t>
            </a:r>
            <a:endParaRPr dirty="0">
              <a:latin typeface="Open Sans"/>
              <a:ea typeface="Open Sans"/>
              <a:cs typeface="Open Sans"/>
              <a:sym typeface="Open Sans"/>
            </a:endParaRPr>
          </a:p>
        </p:txBody>
      </p:sp>
      <p:sp>
        <p:nvSpPr>
          <p:cNvPr id="440" name="Google Shape;440;p68"/>
          <p:cNvSpPr txBox="1"/>
          <p:nvPr/>
        </p:nvSpPr>
        <p:spPr>
          <a:xfrm>
            <a:off x="6411578" y="1636910"/>
            <a:ext cx="925200" cy="2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Open Sans"/>
                <a:ea typeface="Open Sans"/>
                <a:cs typeface="Open Sans"/>
                <a:sym typeface="Open Sans"/>
              </a:rPr>
              <a:t>(double)</a:t>
            </a:r>
            <a:endParaRPr dirty="0">
              <a:latin typeface="Open Sans"/>
              <a:ea typeface="Open Sans"/>
              <a:cs typeface="Open Sans"/>
              <a:sym typeface="Open Sans"/>
            </a:endParaRPr>
          </a:p>
        </p:txBody>
      </p:sp>
      <p:sp>
        <p:nvSpPr>
          <p:cNvPr id="441" name="Google Shape;441;p68"/>
          <p:cNvSpPr txBox="1"/>
          <p:nvPr/>
        </p:nvSpPr>
        <p:spPr>
          <a:xfrm>
            <a:off x="7506878" y="1636910"/>
            <a:ext cx="925200" cy="2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Open Sans"/>
                <a:ea typeface="Open Sans"/>
                <a:cs typeface="Open Sans"/>
                <a:sym typeface="Open Sans"/>
              </a:rPr>
              <a:t>(double)</a:t>
            </a:r>
            <a:endParaRPr dirty="0">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9"/>
          <p:cNvSpPr txBox="1">
            <a:spLocks noGrp="1"/>
          </p:cNvSpPr>
          <p:nvPr>
            <p:ph type="title"/>
          </p:nvPr>
        </p:nvSpPr>
        <p:spPr>
          <a:xfrm>
            <a:off x="727650" y="370600"/>
            <a:ext cx="76887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Noise Reduction and Segmentation</a:t>
            </a:r>
            <a:endParaRPr dirty="0">
              <a:latin typeface="Lato"/>
              <a:ea typeface="Lato"/>
              <a:cs typeface="Lato"/>
              <a:sym typeface="Lato"/>
            </a:endParaRPr>
          </a:p>
        </p:txBody>
      </p:sp>
      <p:sp>
        <p:nvSpPr>
          <p:cNvPr id="447" name="Google Shape;447;p69"/>
          <p:cNvSpPr txBox="1">
            <a:spLocks noGrp="1"/>
          </p:cNvSpPr>
          <p:nvPr>
            <p:ph type="body" idx="1"/>
          </p:nvPr>
        </p:nvSpPr>
        <p:spPr>
          <a:xfrm>
            <a:off x="727650" y="1057250"/>
            <a:ext cx="7688700" cy="2261100"/>
          </a:xfrm>
          <a:prstGeom prst="rect">
            <a:avLst/>
          </a:prstGeom>
        </p:spPr>
        <p:txBody>
          <a:bodyPr spcFirstLastPara="1" wrap="square" lIns="91425" tIns="91425" rIns="91425" bIns="91425" anchor="t" anchorCtr="0">
            <a:noAutofit/>
          </a:bodyPr>
          <a:lstStyle/>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The image ha</a:t>
            </a:r>
            <a:r>
              <a:rPr lang="en-US" altLang="zh-TW" sz="1950" b="1" dirty="0">
                <a:solidFill>
                  <a:srgbClr val="000000"/>
                </a:solidFill>
                <a:latin typeface="Verdana"/>
                <a:ea typeface="Verdana"/>
                <a:cs typeface="Verdana"/>
                <a:sym typeface="Verdana"/>
              </a:rPr>
              <a:t>s</a:t>
            </a:r>
            <a:r>
              <a:rPr lang="zh-TW" sz="1950" b="1" dirty="0">
                <a:solidFill>
                  <a:srgbClr val="000000"/>
                </a:solidFill>
                <a:latin typeface="Verdana"/>
                <a:ea typeface="Verdana"/>
                <a:cs typeface="Verdana"/>
                <a:sym typeface="Verdana"/>
              </a:rPr>
              <a:t> certain noise</a:t>
            </a:r>
            <a:endParaRPr sz="1950" b="1" dirty="0">
              <a:solidFill>
                <a:srgbClr val="000000"/>
              </a:solidFill>
              <a:latin typeface="Verdana"/>
              <a:ea typeface="Verdana"/>
              <a:cs typeface="Verdana"/>
              <a:sym typeface="Verdana"/>
            </a:endParaRPr>
          </a:p>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Physical Contamination or </a:t>
            </a:r>
            <a:r>
              <a:rPr lang="en-US" altLang="zh-TW" sz="1950" b="1" dirty="0">
                <a:solidFill>
                  <a:srgbClr val="000000"/>
                </a:solidFill>
                <a:latin typeface="Verdana"/>
                <a:ea typeface="Verdana"/>
                <a:cs typeface="Verdana"/>
                <a:sym typeface="Verdana"/>
              </a:rPr>
              <a:t>D</a:t>
            </a:r>
            <a:r>
              <a:rPr lang="zh-TW" sz="1950" b="1" dirty="0">
                <a:solidFill>
                  <a:srgbClr val="000000"/>
                </a:solidFill>
                <a:latin typeface="Verdana"/>
                <a:ea typeface="Verdana"/>
                <a:cs typeface="Verdana"/>
                <a:sym typeface="Verdana"/>
              </a:rPr>
              <a:t>efect</a:t>
            </a:r>
            <a:endParaRPr sz="1950" b="1" dirty="0">
              <a:solidFill>
                <a:srgbClr val="000000"/>
              </a:solidFill>
              <a:latin typeface="Verdana"/>
              <a:ea typeface="Verdana"/>
              <a:cs typeface="Verdana"/>
              <a:sym typeface="Verdana"/>
            </a:endParaRPr>
          </a:p>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Batman Effect</a:t>
            </a:r>
            <a:endParaRPr sz="1950" b="1" dirty="0">
              <a:solidFill>
                <a:srgbClr val="000000"/>
              </a:solidFill>
              <a:latin typeface="Verdana"/>
              <a:ea typeface="Verdana"/>
              <a:cs typeface="Verdana"/>
              <a:sym typeface="Verdana"/>
            </a:endParaRPr>
          </a:p>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Height/Intensity Comparison</a:t>
            </a:r>
            <a:endParaRPr sz="1950" b="1" dirty="0">
              <a:solidFill>
                <a:srgbClr val="000000"/>
              </a:solidFill>
              <a:latin typeface="Verdana"/>
              <a:ea typeface="Verdana"/>
              <a:cs typeface="Verdana"/>
              <a:sym typeface="Verdana"/>
            </a:endParaRPr>
          </a:p>
          <a:p>
            <a:pPr marL="457200" lvl="0" indent="-352425" algn="l" rtl="0">
              <a:lnSpc>
                <a:spcPct val="150000"/>
              </a:lnSpc>
              <a:spcBef>
                <a:spcPts val="0"/>
              </a:spcBef>
              <a:spcAft>
                <a:spcPts val="0"/>
              </a:spcAft>
              <a:buClr>
                <a:srgbClr val="000000"/>
              </a:buClr>
              <a:buSzPts val="1950"/>
              <a:buFont typeface="Verdana"/>
              <a:buChar char="●"/>
            </a:pPr>
            <a:r>
              <a:rPr lang="zh-TW" sz="1950" b="1" dirty="0">
                <a:solidFill>
                  <a:srgbClr val="000000"/>
                </a:solidFill>
                <a:latin typeface="Verdana"/>
                <a:ea typeface="Verdana"/>
                <a:cs typeface="Verdana"/>
                <a:sym typeface="Verdana"/>
              </a:rPr>
              <a:t>Our own Otsu's Threshhold Method </a:t>
            </a:r>
            <a:endParaRPr sz="1950" b="1" dirty="0">
              <a:solidFill>
                <a:srgbClr val="000000"/>
              </a:solidFill>
              <a:latin typeface="Verdana"/>
              <a:ea typeface="Verdana"/>
              <a:cs typeface="Verdana"/>
              <a:sym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Original Output Image</a:t>
            </a:r>
            <a:endParaRPr dirty="0"/>
          </a:p>
        </p:txBody>
      </p:sp>
      <p:pic>
        <p:nvPicPr>
          <p:cNvPr id="453" name="Google Shape;453;p70"/>
          <p:cNvPicPr preferRelativeResize="0"/>
          <p:nvPr/>
        </p:nvPicPr>
        <p:blipFill rotWithShape="1">
          <a:blip r:embed="rId3">
            <a:alphaModFix/>
          </a:blip>
          <a:srcRect l="1912"/>
          <a:stretch/>
        </p:blipFill>
        <p:spPr>
          <a:xfrm>
            <a:off x="50588" y="1519250"/>
            <a:ext cx="8968827" cy="796975"/>
          </a:xfrm>
          <a:prstGeom prst="rect">
            <a:avLst/>
          </a:prstGeom>
          <a:noFill/>
          <a:ln>
            <a:noFill/>
          </a:ln>
        </p:spPr>
      </p:pic>
      <p:cxnSp>
        <p:nvCxnSpPr>
          <p:cNvPr id="454" name="Google Shape;454;p70"/>
          <p:cNvCxnSpPr/>
          <p:nvPr/>
        </p:nvCxnSpPr>
        <p:spPr>
          <a:xfrm>
            <a:off x="4572001" y="2357125"/>
            <a:ext cx="38700" cy="1421100"/>
          </a:xfrm>
          <a:prstGeom prst="straightConnector1">
            <a:avLst/>
          </a:prstGeom>
          <a:noFill/>
          <a:ln w="152400" cap="flat" cmpd="sng">
            <a:solidFill>
              <a:srgbClr val="4A86E8"/>
            </a:solidFill>
            <a:prstDash val="solid"/>
            <a:round/>
            <a:headEnd type="none" w="med" len="med"/>
            <a:tailEnd type="triangle" w="med" len="med"/>
          </a:ln>
        </p:spPr>
      </p:cxnSp>
      <p:pic>
        <p:nvPicPr>
          <p:cNvPr id="455" name="Google Shape;455;p70"/>
          <p:cNvPicPr preferRelativeResize="0"/>
          <p:nvPr/>
        </p:nvPicPr>
        <p:blipFill rotWithShape="1">
          <a:blip r:embed="rId3">
            <a:alphaModFix/>
          </a:blip>
          <a:srcRect l="46238" t="34649" r="43835"/>
          <a:stretch/>
        </p:blipFill>
        <p:spPr>
          <a:xfrm>
            <a:off x="2198588" y="2316225"/>
            <a:ext cx="4746824" cy="2723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Noise Reduction + Segmentation</a:t>
            </a:r>
            <a:endParaRPr dirty="0"/>
          </a:p>
        </p:txBody>
      </p:sp>
      <p:pic>
        <p:nvPicPr>
          <p:cNvPr id="461" name="Google Shape;461;p71"/>
          <p:cNvPicPr preferRelativeResize="0"/>
          <p:nvPr/>
        </p:nvPicPr>
        <p:blipFill>
          <a:blip r:embed="rId3">
            <a:alphaModFix/>
          </a:blip>
          <a:stretch>
            <a:fillRect/>
          </a:stretch>
        </p:blipFill>
        <p:spPr>
          <a:xfrm>
            <a:off x="311700" y="1304825"/>
            <a:ext cx="1615175" cy="3661075"/>
          </a:xfrm>
          <a:prstGeom prst="rect">
            <a:avLst/>
          </a:prstGeom>
          <a:noFill/>
          <a:ln>
            <a:noFill/>
          </a:ln>
        </p:spPr>
      </p:pic>
      <p:pic>
        <p:nvPicPr>
          <p:cNvPr id="462" name="Google Shape;462;p71"/>
          <p:cNvPicPr preferRelativeResize="0"/>
          <p:nvPr/>
        </p:nvPicPr>
        <p:blipFill>
          <a:blip r:embed="rId4">
            <a:alphaModFix/>
          </a:blip>
          <a:stretch>
            <a:fillRect/>
          </a:stretch>
        </p:blipFill>
        <p:spPr>
          <a:xfrm>
            <a:off x="2665792" y="1304825"/>
            <a:ext cx="1615175" cy="3661063"/>
          </a:xfrm>
          <a:prstGeom prst="rect">
            <a:avLst/>
          </a:prstGeom>
          <a:noFill/>
          <a:ln>
            <a:noFill/>
          </a:ln>
        </p:spPr>
      </p:pic>
      <p:pic>
        <p:nvPicPr>
          <p:cNvPr id="463" name="Google Shape;463;p71"/>
          <p:cNvPicPr preferRelativeResize="0"/>
          <p:nvPr/>
        </p:nvPicPr>
        <p:blipFill>
          <a:blip r:embed="rId5">
            <a:alphaModFix/>
          </a:blip>
          <a:stretch>
            <a:fillRect/>
          </a:stretch>
        </p:blipFill>
        <p:spPr>
          <a:xfrm>
            <a:off x="5019883" y="1304825"/>
            <a:ext cx="1615175" cy="3661063"/>
          </a:xfrm>
          <a:prstGeom prst="rect">
            <a:avLst/>
          </a:prstGeom>
          <a:noFill/>
          <a:ln>
            <a:noFill/>
          </a:ln>
        </p:spPr>
      </p:pic>
      <p:pic>
        <p:nvPicPr>
          <p:cNvPr id="464" name="Google Shape;464;p71"/>
          <p:cNvPicPr preferRelativeResize="0"/>
          <p:nvPr/>
        </p:nvPicPr>
        <p:blipFill>
          <a:blip r:embed="rId6">
            <a:alphaModFix/>
          </a:blip>
          <a:stretch>
            <a:fillRect/>
          </a:stretch>
        </p:blipFill>
        <p:spPr>
          <a:xfrm>
            <a:off x="7373975" y="1304825"/>
            <a:ext cx="1615175" cy="3661063"/>
          </a:xfrm>
          <a:prstGeom prst="rect">
            <a:avLst/>
          </a:prstGeom>
          <a:noFill/>
          <a:ln>
            <a:noFill/>
          </a:ln>
        </p:spPr>
      </p:pic>
      <p:cxnSp>
        <p:nvCxnSpPr>
          <p:cNvPr id="465" name="Google Shape;465;p71"/>
          <p:cNvCxnSpPr>
            <a:stCxn id="461" idx="3"/>
            <a:endCxn id="462" idx="1"/>
          </p:cNvCxnSpPr>
          <p:nvPr/>
        </p:nvCxnSpPr>
        <p:spPr>
          <a:xfrm>
            <a:off x="1926875" y="3135362"/>
            <a:ext cx="738900" cy="0"/>
          </a:xfrm>
          <a:prstGeom prst="straightConnector1">
            <a:avLst/>
          </a:prstGeom>
          <a:noFill/>
          <a:ln w="76200" cap="flat" cmpd="sng">
            <a:solidFill>
              <a:srgbClr val="1155CC"/>
            </a:solidFill>
            <a:prstDash val="solid"/>
            <a:round/>
            <a:headEnd type="none" w="med" len="med"/>
            <a:tailEnd type="triangle" w="med" len="med"/>
          </a:ln>
        </p:spPr>
      </p:cxnSp>
      <p:cxnSp>
        <p:nvCxnSpPr>
          <p:cNvPr id="466" name="Google Shape;466;p71"/>
          <p:cNvCxnSpPr/>
          <p:nvPr/>
        </p:nvCxnSpPr>
        <p:spPr>
          <a:xfrm>
            <a:off x="4280975" y="3135362"/>
            <a:ext cx="738900" cy="0"/>
          </a:xfrm>
          <a:prstGeom prst="straightConnector1">
            <a:avLst/>
          </a:prstGeom>
          <a:noFill/>
          <a:ln w="76200" cap="flat" cmpd="sng">
            <a:solidFill>
              <a:srgbClr val="1155CC"/>
            </a:solidFill>
            <a:prstDash val="solid"/>
            <a:round/>
            <a:headEnd type="none" w="med" len="med"/>
            <a:tailEnd type="triangle" w="med" len="med"/>
          </a:ln>
        </p:spPr>
      </p:cxnSp>
      <p:cxnSp>
        <p:nvCxnSpPr>
          <p:cNvPr id="467" name="Google Shape;467;p71"/>
          <p:cNvCxnSpPr/>
          <p:nvPr/>
        </p:nvCxnSpPr>
        <p:spPr>
          <a:xfrm>
            <a:off x="6635050" y="3135375"/>
            <a:ext cx="738900" cy="0"/>
          </a:xfrm>
          <a:prstGeom prst="straightConnector1">
            <a:avLst/>
          </a:prstGeom>
          <a:noFill/>
          <a:ln w="76200" cap="flat" cmpd="sng">
            <a:solidFill>
              <a:srgbClr val="1155CC"/>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fade">
                                      <p:cBhvr>
                                        <p:cTn id="7" dur="1000"/>
                                        <p:tgtEl>
                                          <p:spTgt spid="4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5"/>
                                        </p:tgtEl>
                                        <p:attrNameLst>
                                          <p:attrName>style.visibility</p:attrName>
                                        </p:attrNameLst>
                                      </p:cBhvr>
                                      <p:to>
                                        <p:strVal val="visible"/>
                                      </p:to>
                                    </p:set>
                                    <p:animEffect transition="in" filter="fade">
                                      <p:cBhvr>
                                        <p:cTn id="12" dur="1000"/>
                                        <p:tgtEl>
                                          <p:spTgt spid="465"/>
                                        </p:tgtEl>
                                      </p:cBhvr>
                                    </p:animEffect>
                                  </p:childTnLst>
                                </p:cTn>
                              </p:par>
                              <p:par>
                                <p:cTn id="13" presetID="10" presetClass="entr" presetSubtype="0" fill="hold" nodeType="withEffect">
                                  <p:stCondLst>
                                    <p:cond delay="0"/>
                                  </p:stCondLst>
                                  <p:childTnLst>
                                    <p:set>
                                      <p:cBhvr>
                                        <p:cTn id="14" dur="1" fill="hold">
                                          <p:stCondLst>
                                            <p:cond delay="0"/>
                                          </p:stCondLst>
                                        </p:cTn>
                                        <p:tgtEl>
                                          <p:spTgt spid="462"/>
                                        </p:tgtEl>
                                        <p:attrNameLst>
                                          <p:attrName>style.visibility</p:attrName>
                                        </p:attrNameLst>
                                      </p:cBhvr>
                                      <p:to>
                                        <p:strVal val="visible"/>
                                      </p:to>
                                    </p:set>
                                    <p:animEffect transition="in" filter="fade">
                                      <p:cBhvr>
                                        <p:cTn id="15" dur="1000"/>
                                        <p:tgtEl>
                                          <p:spTgt spid="4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6"/>
                                        </p:tgtEl>
                                        <p:attrNameLst>
                                          <p:attrName>style.visibility</p:attrName>
                                        </p:attrNameLst>
                                      </p:cBhvr>
                                      <p:to>
                                        <p:strVal val="visible"/>
                                      </p:to>
                                    </p:set>
                                    <p:animEffect transition="in" filter="fade">
                                      <p:cBhvr>
                                        <p:cTn id="20" dur="1000"/>
                                        <p:tgtEl>
                                          <p:spTgt spid="466"/>
                                        </p:tgtEl>
                                      </p:cBhvr>
                                    </p:animEffect>
                                  </p:childTnLst>
                                </p:cTn>
                              </p:par>
                              <p:par>
                                <p:cTn id="21" presetID="10" presetClass="entr" presetSubtype="0" fill="hold" nodeType="withEffect">
                                  <p:stCondLst>
                                    <p:cond delay="0"/>
                                  </p:stCondLst>
                                  <p:childTnLst>
                                    <p:set>
                                      <p:cBhvr>
                                        <p:cTn id="22" dur="1" fill="hold">
                                          <p:stCondLst>
                                            <p:cond delay="0"/>
                                          </p:stCondLst>
                                        </p:cTn>
                                        <p:tgtEl>
                                          <p:spTgt spid="463"/>
                                        </p:tgtEl>
                                        <p:attrNameLst>
                                          <p:attrName>style.visibility</p:attrName>
                                        </p:attrNameLst>
                                      </p:cBhvr>
                                      <p:to>
                                        <p:strVal val="visible"/>
                                      </p:to>
                                    </p:set>
                                    <p:animEffect transition="in" filter="fade">
                                      <p:cBhvr>
                                        <p:cTn id="23" dur="1000"/>
                                        <p:tgtEl>
                                          <p:spTgt spid="46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67"/>
                                        </p:tgtEl>
                                        <p:attrNameLst>
                                          <p:attrName>style.visibility</p:attrName>
                                        </p:attrNameLst>
                                      </p:cBhvr>
                                      <p:to>
                                        <p:strVal val="visible"/>
                                      </p:to>
                                    </p:set>
                                    <p:animEffect transition="in" filter="fade">
                                      <p:cBhvr>
                                        <p:cTn id="28" dur="1000"/>
                                        <p:tgtEl>
                                          <p:spTgt spid="467"/>
                                        </p:tgtEl>
                                      </p:cBhvr>
                                    </p:animEffect>
                                  </p:childTnLst>
                                </p:cTn>
                              </p:par>
                              <p:par>
                                <p:cTn id="29" presetID="10" presetClass="entr" presetSubtype="0" fill="hold" nodeType="withEffect">
                                  <p:stCondLst>
                                    <p:cond delay="0"/>
                                  </p:stCondLst>
                                  <p:childTnLst>
                                    <p:set>
                                      <p:cBhvr>
                                        <p:cTn id="30" dur="1" fill="hold">
                                          <p:stCondLst>
                                            <p:cond delay="0"/>
                                          </p:stCondLst>
                                        </p:cTn>
                                        <p:tgtEl>
                                          <p:spTgt spid="464"/>
                                        </p:tgtEl>
                                        <p:attrNameLst>
                                          <p:attrName>style.visibility</p:attrName>
                                        </p:attrNameLst>
                                      </p:cBhvr>
                                      <p:to>
                                        <p:strVal val="visible"/>
                                      </p:to>
                                    </p:set>
                                    <p:animEffect transition="in" filter="fade">
                                      <p:cBhvr>
                                        <p:cTn id="31"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1"/>
        <p:cNvGrpSpPr/>
        <p:nvPr/>
      </p:nvGrpSpPr>
      <p:grpSpPr>
        <a:xfrm>
          <a:off x="0" y="0"/>
          <a:ext cx="0" cy="0"/>
          <a:chOff x="0" y="0"/>
          <a:chExt cx="0" cy="0"/>
        </a:xfrm>
      </p:grpSpPr>
      <p:sp>
        <p:nvSpPr>
          <p:cNvPr id="472" name="Google Shape;472;p72"/>
          <p:cNvSpPr txBox="1">
            <a:spLocks noGrp="1"/>
          </p:cNvSpPr>
          <p:nvPr>
            <p:ph type="title"/>
          </p:nvPr>
        </p:nvSpPr>
        <p:spPr>
          <a:xfrm>
            <a:off x="727800" y="328000"/>
            <a:ext cx="76884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4000">
                <a:solidFill>
                  <a:srgbClr val="000000"/>
                </a:solidFill>
                <a:latin typeface="Lato"/>
                <a:ea typeface="Lato"/>
                <a:cs typeface="Lato"/>
                <a:sym typeface="Lato"/>
              </a:rPr>
              <a:t>Future Goals</a:t>
            </a:r>
            <a:endParaRPr sz="4000" dirty="0">
              <a:solidFill>
                <a:srgbClr val="000000"/>
              </a:solidFill>
              <a:latin typeface="Lato"/>
              <a:ea typeface="Lato"/>
              <a:cs typeface="Lato"/>
              <a:sym typeface="Lato"/>
            </a:endParaRPr>
          </a:p>
        </p:txBody>
      </p:sp>
      <p:sp>
        <p:nvSpPr>
          <p:cNvPr id="473" name="Google Shape;473;p72"/>
          <p:cNvSpPr txBox="1">
            <a:spLocks noGrp="1"/>
          </p:cNvSpPr>
          <p:nvPr>
            <p:ph type="title"/>
          </p:nvPr>
        </p:nvSpPr>
        <p:spPr>
          <a:xfrm>
            <a:off x="727800" y="1139000"/>
            <a:ext cx="3844200" cy="3183900"/>
          </a:xfrm>
          <a:prstGeom prst="rect">
            <a:avLst/>
          </a:prstGeom>
        </p:spPr>
        <p:txBody>
          <a:bodyPr spcFirstLastPara="1" wrap="square" lIns="91425" tIns="91425" rIns="91425" bIns="91425" anchor="ctr" anchorCtr="0">
            <a:noAutofit/>
          </a:bodyPr>
          <a:lstStyle/>
          <a:p>
            <a:pPr marL="520700" lvl="0" indent="-457200" algn="l" rtl="0">
              <a:spcBef>
                <a:spcPts val="0"/>
              </a:spcBef>
              <a:spcAft>
                <a:spcPts val="0"/>
              </a:spcAft>
              <a:buClr>
                <a:srgbClr val="000000"/>
              </a:buClr>
              <a:buSzPts val="2600"/>
              <a:buFont typeface="Arial" panose="020B0604020202020204" pitchFamily="34" charset="0"/>
              <a:buChar char="•"/>
            </a:pPr>
            <a:r>
              <a:rPr lang="zh-TW" sz="2600" dirty="0">
                <a:solidFill>
                  <a:srgbClr val="000000"/>
                </a:solidFill>
                <a:latin typeface="Lato"/>
                <a:ea typeface="Lato"/>
                <a:cs typeface="Lato"/>
                <a:sym typeface="Lato"/>
              </a:rPr>
              <a:t>Noise Reduction</a:t>
            </a:r>
            <a:endParaRPr sz="2600" dirty="0">
              <a:solidFill>
                <a:srgbClr val="000000"/>
              </a:solidFill>
              <a:latin typeface="Lato"/>
              <a:ea typeface="Lato"/>
              <a:cs typeface="Lato"/>
              <a:sym typeface="Lato"/>
            </a:endParaRPr>
          </a:p>
          <a:p>
            <a:pPr marL="520700" lvl="0" indent="-457200" algn="l" rtl="0">
              <a:spcBef>
                <a:spcPts val="0"/>
              </a:spcBef>
              <a:spcAft>
                <a:spcPts val="0"/>
              </a:spcAft>
              <a:buClr>
                <a:srgbClr val="000000"/>
              </a:buClr>
              <a:buSzPts val="2600"/>
              <a:buFont typeface="Arial" panose="020B0604020202020204" pitchFamily="34" charset="0"/>
              <a:buChar char="•"/>
            </a:pPr>
            <a:r>
              <a:rPr lang="zh-TW" sz="2600" dirty="0">
                <a:solidFill>
                  <a:srgbClr val="000000"/>
                </a:solidFill>
                <a:latin typeface="Lato"/>
                <a:ea typeface="Lato"/>
                <a:cs typeface="Lato"/>
                <a:sym typeface="Lato"/>
              </a:rPr>
              <a:t>GUI Design</a:t>
            </a:r>
            <a:endParaRPr sz="2600" dirty="0">
              <a:solidFill>
                <a:srgbClr val="000000"/>
              </a:solidFill>
              <a:latin typeface="Lato"/>
              <a:ea typeface="Lato"/>
              <a:cs typeface="Lato"/>
              <a:sym typeface="Lato"/>
            </a:endParaRPr>
          </a:p>
          <a:p>
            <a:pPr marL="457200" lvl="0" indent="-457200" algn="l" rtl="0">
              <a:spcBef>
                <a:spcPts val="0"/>
              </a:spcBef>
              <a:spcAft>
                <a:spcPts val="0"/>
              </a:spcAft>
              <a:buFont typeface="Arial" panose="020B0604020202020204" pitchFamily="34" charset="0"/>
              <a:buChar char="•"/>
            </a:pPr>
            <a:endParaRPr sz="2600" dirty="0">
              <a:solidFill>
                <a:srgbClr val="000000"/>
              </a:solidFill>
              <a:latin typeface="Lato"/>
              <a:ea typeface="Lato"/>
              <a:cs typeface="Lato"/>
              <a:sym typeface="Lato"/>
            </a:endParaRPr>
          </a:p>
        </p:txBody>
      </p:sp>
      <p:pic>
        <p:nvPicPr>
          <p:cNvPr id="474" name="Google Shape;474;p72"/>
          <p:cNvPicPr preferRelativeResize="0"/>
          <p:nvPr/>
        </p:nvPicPr>
        <p:blipFill>
          <a:blip r:embed="rId3">
            <a:alphaModFix/>
          </a:blip>
          <a:stretch>
            <a:fillRect/>
          </a:stretch>
        </p:blipFill>
        <p:spPr>
          <a:xfrm>
            <a:off x="4709350" y="1209750"/>
            <a:ext cx="4224427" cy="2374725"/>
          </a:xfrm>
          <a:prstGeom prst="rect">
            <a:avLst/>
          </a:prstGeom>
          <a:noFill/>
          <a:ln>
            <a:noFill/>
          </a:ln>
        </p:spPr>
      </p:pic>
      <p:sp>
        <p:nvSpPr>
          <p:cNvPr id="475" name="Google Shape;475;p72"/>
          <p:cNvSpPr txBox="1"/>
          <p:nvPr/>
        </p:nvSpPr>
        <p:spPr>
          <a:xfrm>
            <a:off x="6177474" y="501700"/>
            <a:ext cx="25617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GUI: Graphic User Interface</a:t>
            </a:r>
            <a:endParaRPr dirty="0">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3"/>
          <p:cNvSpPr txBox="1">
            <a:spLocks noGrp="1"/>
          </p:cNvSpPr>
          <p:nvPr>
            <p:ph type="title"/>
          </p:nvPr>
        </p:nvSpPr>
        <p:spPr>
          <a:xfrm>
            <a:off x="727650" y="347100"/>
            <a:ext cx="76887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4000">
                <a:latin typeface="Lato"/>
                <a:ea typeface="Lato"/>
                <a:cs typeface="Lato"/>
                <a:sym typeface="Lato"/>
              </a:rPr>
              <a:t>References</a:t>
            </a:r>
            <a:endParaRPr sz="4000" dirty="0">
              <a:latin typeface="Lato"/>
              <a:ea typeface="Lato"/>
              <a:cs typeface="Lato"/>
              <a:sym typeface="Lato"/>
            </a:endParaRPr>
          </a:p>
        </p:txBody>
      </p:sp>
      <p:sp>
        <p:nvSpPr>
          <p:cNvPr id="481" name="Google Shape;481;p73"/>
          <p:cNvSpPr txBox="1">
            <a:spLocks noGrp="1"/>
          </p:cNvSpPr>
          <p:nvPr>
            <p:ph type="body" idx="1"/>
          </p:nvPr>
        </p:nvSpPr>
        <p:spPr>
          <a:xfrm>
            <a:off x="727650" y="981900"/>
            <a:ext cx="7942800" cy="470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sz="2100">
                <a:solidFill>
                  <a:srgbClr val="000000"/>
                </a:solidFill>
                <a:latin typeface="Lato"/>
                <a:ea typeface="Lato"/>
                <a:cs typeface="Lato"/>
                <a:sym typeface="Lato"/>
              </a:rPr>
              <a:t>[1] I. Feldman, “Wafer Probe Technology &amp; Application Overview,” </a:t>
            </a:r>
            <a:r>
              <a:rPr lang="zh-TW" sz="2100" u="sng">
                <a:solidFill>
                  <a:schemeClr val="hlink"/>
                </a:solidFill>
                <a:latin typeface="Arial"/>
                <a:ea typeface="Arial"/>
                <a:cs typeface="Arial"/>
                <a:sym typeface="Arial"/>
                <a:hlinkClick r:id="rId3"/>
              </a:rPr>
              <a:t>http://svtest.com/docs/TM-6%20Probe%20Technology&amp;%20Application%20Overview-Ira%20Feldman.pdf</a:t>
            </a:r>
            <a:r>
              <a:rPr lang="zh-TW" sz="2000">
                <a:solidFill>
                  <a:srgbClr val="000000"/>
                </a:solidFill>
                <a:latin typeface="Lato"/>
                <a:ea typeface="Lato"/>
                <a:cs typeface="Lato"/>
                <a:sym typeface="Lato"/>
              </a:rPr>
              <a:t>, 2010.</a:t>
            </a:r>
            <a:endParaRPr sz="2000" dirty="0">
              <a:solidFill>
                <a:srgbClr val="000000"/>
              </a:solidFill>
              <a:latin typeface="Lato"/>
              <a:ea typeface="Lato"/>
              <a:cs typeface="Lato"/>
              <a:sym typeface="Lato"/>
            </a:endParaRPr>
          </a:p>
          <a:p>
            <a:pPr marL="0" lvl="0" indent="0" algn="l" rtl="0">
              <a:lnSpc>
                <a:spcPct val="100000"/>
              </a:lnSpc>
              <a:spcBef>
                <a:spcPts val="1600"/>
              </a:spcBef>
              <a:spcAft>
                <a:spcPts val="0"/>
              </a:spcAft>
              <a:buNone/>
            </a:pPr>
            <a:r>
              <a:rPr lang="zh-TW" sz="2000">
                <a:solidFill>
                  <a:srgbClr val="000000"/>
                </a:solidFill>
                <a:latin typeface="Lato"/>
                <a:ea typeface="Lato"/>
                <a:cs typeface="Lato"/>
                <a:sym typeface="Lato"/>
              </a:rPr>
              <a:t>[2] </a:t>
            </a:r>
            <a:r>
              <a:rPr lang="zh-TW" sz="2100">
                <a:solidFill>
                  <a:srgbClr val="000000"/>
                </a:solidFill>
                <a:latin typeface="Lato"/>
                <a:ea typeface="Lato"/>
                <a:cs typeface="Lato"/>
                <a:sym typeface="Lato"/>
              </a:rPr>
              <a:t>Precitic , “Optical Sensor CHRocodile Manual,”</a:t>
            </a:r>
            <a:endParaRPr sz="2100" dirty="0">
              <a:solidFill>
                <a:srgbClr val="000000"/>
              </a:solidFill>
              <a:latin typeface="Lato"/>
              <a:ea typeface="Lato"/>
              <a:cs typeface="Lato"/>
              <a:sym typeface="Lato"/>
            </a:endParaRPr>
          </a:p>
          <a:p>
            <a:pPr marL="0" lvl="0" indent="0" algn="l" rtl="0">
              <a:lnSpc>
                <a:spcPct val="100000"/>
              </a:lnSpc>
              <a:spcBef>
                <a:spcPts val="1600"/>
              </a:spcBef>
              <a:spcAft>
                <a:spcPts val="0"/>
              </a:spcAft>
              <a:buNone/>
            </a:pPr>
            <a:r>
              <a:rPr lang="zh-TW" sz="1600" u="sng">
                <a:solidFill>
                  <a:schemeClr val="accent5"/>
                </a:solidFill>
                <a:latin typeface="Arial"/>
                <a:ea typeface="Arial"/>
                <a:cs typeface="Arial"/>
                <a:sym typeface="Arial"/>
                <a:hlinkClick r:id="rId4"/>
              </a:rPr>
              <a:t>http://img.jdzj.com/UserDocument/2015b/yahu19/Document/20151105120428.pdf</a:t>
            </a:r>
            <a:r>
              <a:rPr lang="zh-TW" sz="2000">
                <a:solidFill>
                  <a:srgbClr val="000000"/>
                </a:solidFill>
                <a:latin typeface="Lato"/>
                <a:ea typeface="Lato"/>
                <a:cs typeface="Lato"/>
                <a:sym typeface="Lato"/>
              </a:rPr>
              <a:t>, 2009.</a:t>
            </a:r>
            <a:endParaRPr sz="2100" dirty="0">
              <a:solidFill>
                <a:srgbClr val="000000"/>
              </a:solidFill>
              <a:latin typeface="Lato"/>
              <a:ea typeface="Lato"/>
              <a:cs typeface="Lato"/>
              <a:sym typeface="Lato"/>
            </a:endParaRPr>
          </a:p>
          <a:p>
            <a:pPr marL="0" lvl="0" indent="0" algn="l" rtl="0">
              <a:lnSpc>
                <a:spcPct val="100000"/>
              </a:lnSpc>
              <a:spcBef>
                <a:spcPts val="1600"/>
              </a:spcBef>
              <a:spcAft>
                <a:spcPts val="1600"/>
              </a:spcAft>
              <a:buNone/>
            </a:pPr>
            <a:endParaRPr sz="2000" dirty="0">
              <a:solidFill>
                <a:srgbClr val="000000"/>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4"/>
          <p:cNvSpPr txBox="1">
            <a:spLocks noGrp="1"/>
          </p:cNvSpPr>
          <p:nvPr>
            <p:ph type="body" idx="1"/>
          </p:nvPr>
        </p:nvSpPr>
        <p:spPr>
          <a:xfrm>
            <a:off x="311700" y="363425"/>
            <a:ext cx="8520600" cy="330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sz="2000">
                <a:solidFill>
                  <a:srgbClr val="000000"/>
                </a:solidFill>
                <a:latin typeface="Lato"/>
                <a:ea typeface="Lato"/>
                <a:cs typeface="Lato"/>
                <a:sym typeface="Lato"/>
              </a:rPr>
              <a:t>[3]W.Mann, ““Leading Edge” Of Wafer Level Testing,”</a:t>
            </a:r>
            <a:endParaRPr sz="2000" dirty="0">
              <a:solidFill>
                <a:srgbClr val="000000"/>
              </a:solidFill>
              <a:latin typeface="Lato"/>
              <a:ea typeface="Lato"/>
              <a:cs typeface="Lato"/>
              <a:sym typeface="Lato"/>
            </a:endParaRPr>
          </a:p>
          <a:p>
            <a:pPr marL="0" lvl="0" indent="0" algn="l" rtl="0">
              <a:lnSpc>
                <a:spcPct val="100000"/>
              </a:lnSpc>
              <a:spcBef>
                <a:spcPts val="1600"/>
              </a:spcBef>
              <a:spcAft>
                <a:spcPts val="0"/>
              </a:spcAft>
              <a:buNone/>
            </a:pPr>
            <a:r>
              <a:rPr lang="zh-TW" sz="1900" u="sng">
                <a:solidFill>
                  <a:schemeClr val="accent5"/>
                </a:solidFill>
                <a:latin typeface="Arial"/>
                <a:ea typeface="Arial"/>
                <a:cs typeface="Arial"/>
                <a:sym typeface="Arial"/>
                <a:hlinkClick r:id="rId3"/>
              </a:rPr>
              <a:t>https://www.swtest.org/swtw_library/2004proc/PDF/T00_01_Mann.pdf</a:t>
            </a:r>
            <a:r>
              <a:rPr lang="zh-TW" sz="2800">
                <a:solidFill>
                  <a:srgbClr val="000000"/>
                </a:solidFill>
                <a:latin typeface="Lato"/>
                <a:ea typeface="Lato"/>
                <a:cs typeface="Lato"/>
                <a:sym typeface="Lato"/>
              </a:rPr>
              <a:t> , </a:t>
            </a:r>
            <a:r>
              <a:rPr lang="zh-TW" sz="2100">
                <a:solidFill>
                  <a:srgbClr val="000000"/>
                </a:solidFill>
                <a:latin typeface="Lato"/>
                <a:ea typeface="Lato"/>
                <a:cs typeface="Lato"/>
                <a:sym typeface="Lato"/>
              </a:rPr>
              <a:t>2004.</a:t>
            </a:r>
            <a:endParaRPr sz="2100" dirty="0">
              <a:solidFill>
                <a:srgbClr val="000000"/>
              </a:solidFill>
              <a:latin typeface="Lato"/>
              <a:ea typeface="Lato"/>
              <a:cs typeface="Lato"/>
              <a:sym typeface="Lato"/>
            </a:endParaRPr>
          </a:p>
          <a:p>
            <a:pPr marL="0" lvl="0" indent="0" algn="l" rtl="0">
              <a:lnSpc>
                <a:spcPct val="100000"/>
              </a:lnSpc>
              <a:spcBef>
                <a:spcPts val="1600"/>
              </a:spcBef>
              <a:spcAft>
                <a:spcPts val="0"/>
              </a:spcAft>
              <a:buNone/>
            </a:pPr>
            <a:r>
              <a:rPr lang="zh-TW" sz="2100">
                <a:solidFill>
                  <a:srgbClr val="000000"/>
                </a:solidFill>
                <a:latin typeface="Lato"/>
                <a:ea typeface="Lato"/>
                <a:cs typeface="Lato"/>
                <a:sym typeface="Lato"/>
              </a:rPr>
              <a:t>[4] </a:t>
            </a:r>
            <a:r>
              <a:rPr lang="zh-TW" sz="2000">
                <a:solidFill>
                  <a:srgbClr val="000000"/>
                </a:solidFill>
                <a:latin typeface="Lato"/>
                <a:ea typeface="Lato"/>
                <a:cs typeface="Lato"/>
                <a:sym typeface="Lato"/>
              </a:rPr>
              <a:t>O. Weeden, “Probe Card Tutorial,”</a:t>
            </a:r>
            <a:endParaRPr sz="2000" dirty="0">
              <a:solidFill>
                <a:srgbClr val="000000"/>
              </a:solidFill>
              <a:latin typeface="Lato"/>
              <a:ea typeface="Lato"/>
              <a:cs typeface="Lato"/>
              <a:sym typeface="Lato"/>
            </a:endParaRPr>
          </a:p>
          <a:p>
            <a:pPr marL="0" lvl="0" indent="0" algn="l" rtl="0">
              <a:lnSpc>
                <a:spcPct val="100000"/>
              </a:lnSpc>
              <a:spcBef>
                <a:spcPts val="1600"/>
              </a:spcBef>
              <a:spcAft>
                <a:spcPts val="0"/>
              </a:spcAft>
              <a:buNone/>
            </a:pPr>
            <a:r>
              <a:rPr lang="zh-TW" sz="2100" u="sng">
                <a:solidFill>
                  <a:schemeClr val="accent5"/>
                </a:solidFill>
                <a:highlight>
                  <a:schemeClr val="lt1"/>
                </a:highlight>
                <a:latin typeface="Arial"/>
                <a:ea typeface="Arial"/>
                <a:cs typeface="Arial"/>
                <a:sym typeface="Arial"/>
                <a:hlinkClick r:id="rId4"/>
              </a:rPr>
              <a:t>www.tek.com/dl/</a:t>
            </a:r>
            <a:r>
              <a:rPr lang="zh-TW" sz="2000" u="sng">
                <a:solidFill>
                  <a:schemeClr val="accent5"/>
                </a:solidFill>
                <a:highlight>
                  <a:schemeClr val="lt1"/>
                </a:highlight>
                <a:latin typeface="Arial"/>
                <a:ea typeface="Arial"/>
                <a:cs typeface="Arial"/>
                <a:sym typeface="Arial"/>
                <a:hlinkClick r:id="rId4"/>
              </a:rPr>
              <a:t>Probe_Card_Tutorial_WP</a:t>
            </a:r>
            <a:r>
              <a:rPr lang="zh-TW" sz="2100" u="sng">
                <a:solidFill>
                  <a:schemeClr val="accent5"/>
                </a:solidFill>
                <a:highlight>
                  <a:schemeClr val="lt1"/>
                </a:highlight>
                <a:latin typeface="Arial"/>
                <a:ea typeface="Arial"/>
                <a:cs typeface="Arial"/>
                <a:sym typeface="Arial"/>
                <a:hlinkClick r:id="rId4"/>
              </a:rPr>
              <a:t>.pdf</a:t>
            </a:r>
            <a:r>
              <a:rPr lang="zh-TW" sz="2100">
                <a:solidFill>
                  <a:srgbClr val="006D21"/>
                </a:solidFill>
                <a:highlight>
                  <a:schemeClr val="lt1"/>
                </a:highlight>
                <a:latin typeface="Arial"/>
                <a:ea typeface="Arial"/>
                <a:cs typeface="Arial"/>
                <a:sym typeface="Arial"/>
              </a:rPr>
              <a:t>, </a:t>
            </a:r>
            <a:r>
              <a:rPr lang="zh-TW" sz="2100">
                <a:solidFill>
                  <a:srgbClr val="000000"/>
                </a:solidFill>
                <a:highlight>
                  <a:schemeClr val="lt1"/>
                </a:highlight>
                <a:latin typeface="Arial"/>
                <a:ea typeface="Arial"/>
                <a:cs typeface="Arial"/>
                <a:sym typeface="Arial"/>
              </a:rPr>
              <a:t>2020.</a:t>
            </a:r>
            <a:endParaRPr sz="2000" dirty="0">
              <a:solidFill>
                <a:srgbClr val="000000"/>
              </a:solidFill>
              <a:latin typeface="Lato"/>
              <a:ea typeface="Lato"/>
              <a:cs typeface="Lato"/>
              <a:sym typeface="Lato"/>
            </a:endParaRPr>
          </a:p>
          <a:p>
            <a:pPr marL="0" lvl="0" indent="0" algn="l" rtl="0">
              <a:spcBef>
                <a:spcPts val="1600"/>
              </a:spcBef>
              <a:spcAft>
                <a:spcPts val="1600"/>
              </a:spcAft>
              <a:buNone/>
            </a:pP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0"/>
        <p:cNvGrpSpPr/>
        <p:nvPr/>
      </p:nvGrpSpPr>
      <p:grpSpPr>
        <a:xfrm>
          <a:off x="0" y="0"/>
          <a:ext cx="0" cy="0"/>
          <a:chOff x="0" y="0"/>
          <a:chExt cx="0" cy="0"/>
        </a:xfrm>
      </p:grpSpPr>
      <p:sp>
        <p:nvSpPr>
          <p:cNvPr id="491" name="Google Shape;491;p75"/>
          <p:cNvSpPr txBox="1">
            <a:spLocks noGrp="1"/>
          </p:cNvSpPr>
          <p:nvPr>
            <p:ph type="title"/>
          </p:nvPr>
        </p:nvSpPr>
        <p:spPr>
          <a:xfrm>
            <a:off x="311700" y="1107137"/>
            <a:ext cx="8520600" cy="21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6900" dirty="0">
                <a:solidFill>
                  <a:srgbClr val="000000"/>
                </a:solidFill>
              </a:rPr>
              <a:t>Thank You for</a:t>
            </a:r>
            <a:endParaRPr sz="6900" dirty="0">
              <a:solidFill>
                <a:srgbClr val="000000"/>
              </a:solidFill>
            </a:endParaRPr>
          </a:p>
          <a:p>
            <a:pPr marL="0" lvl="0" indent="0" algn="ctr" rtl="0">
              <a:spcBef>
                <a:spcPts val="0"/>
              </a:spcBef>
              <a:spcAft>
                <a:spcPts val="0"/>
              </a:spcAft>
              <a:buNone/>
            </a:pPr>
            <a:r>
              <a:rPr lang="zh-TW" sz="6900" dirty="0">
                <a:solidFill>
                  <a:srgbClr val="000000"/>
                </a:solidFill>
              </a:rPr>
              <a:t>Listening</a:t>
            </a:r>
            <a:endParaRPr sz="6900" dirty="0">
              <a:solidFill>
                <a:srgbClr val="000000"/>
              </a:solidFill>
            </a:endParaRPr>
          </a:p>
        </p:txBody>
      </p:sp>
      <p:sp>
        <p:nvSpPr>
          <p:cNvPr id="2" name="文字方塊 1">
            <a:extLst>
              <a:ext uri="{FF2B5EF4-FFF2-40B4-BE49-F238E27FC236}">
                <a16:creationId xmlns:a16="http://schemas.microsoft.com/office/drawing/2014/main" id="{3C4D5D2E-6FDA-4F4B-B763-D68F8BB65D76}"/>
              </a:ext>
            </a:extLst>
          </p:cNvPr>
          <p:cNvSpPr txBox="1"/>
          <p:nvPr/>
        </p:nvSpPr>
        <p:spPr>
          <a:xfrm>
            <a:off x="494354" y="3833446"/>
            <a:ext cx="8155292" cy="954107"/>
          </a:xfrm>
          <a:prstGeom prst="rect">
            <a:avLst/>
          </a:prstGeom>
          <a:solidFill>
            <a:schemeClr val="bg1"/>
          </a:solidFill>
        </p:spPr>
        <p:txBody>
          <a:bodyPr wrap="square" rtlCol="0">
            <a:spAutoFit/>
          </a:bodyPr>
          <a:lstStyle/>
          <a:p>
            <a:r>
              <a:rPr lang="zh-TW" altLang="en-US" dirty="0">
                <a:solidFill>
                  <a:schemeClr val="bg1">
                    <a:lumMod val="95000"/>
                  </a:schemeClr>
                </a:solidFill>
              </a:rPr>
              <a:t>動機：探針卡的維護需要透過人力使用光學顯微鏡來檢測，耗時且不客觀</a:t>
            </a:r>
            <a:endParaRPr lang="en-US" altLang="zh-TW" dirty="0">
              <a:solidFill>
                <a:schemeClr val="bg1">
                  <a:lumMod val="95000"/>
                </a:schemeClr>
              </a:solidFill>
            </a:endParaRPr>
          </a:p>
          <a:p>
            <a:r>
              <a:rPr lang="zh-TW" altLang="en-US" dirty="0">
                <a:solidFill>
                  <a:schemeClr val="bg1">
                    <a:lumMod val="95000"/>
                  </a:schemeClr>
                </a:solidFill>
              </a:rPr>
              <a:t>目標：將</a:t>
            </a:r>
            <a:r>
              <a:rPr lang="zh-TW" altLang="en-US" b="1" dirty="0">
                <a:solidFill>
                  <a:schemeClr val="bg1">
                    <a:lumMod val="95000"/>
                  </a:schemeClr>
                </a:solidFill>
              </a:rPr>
              <a:t>探針卡的檢測</a:t>
            </a:r>
            <a:r>
              <a:rPr lang="zh-TW" altLang="en-US" dirty="0">
                <a:solidFill>
                  <a:schemeClr val="bg1">
                    <a:lumMod val="95000"/>
                  </a:schemeClr>
                </a:solidFill>
              </a:rPr>
              <a:t>透過掃描與程式設計</a:t>
            </a:r>
            <a:r>
              <a:rPr lang="zh-TW" altLang="en-US" b="1" dirty="0">
                <a:solidFill>
                  <a:schemeClr val="bg1">
                    <a:lumMod val="95000"/>
                  </a:schemeClr>
                </a:solidFill>
              </a:rPr>
              <a:t>自動化</a:t>
            </a:r>
            <a:endParaRPr lang="en-US" altLang="zh-TW" b="1" dirty="0">
              <a:solidFill>
                <a:schemeClr val="bg1">
                  <a:lumMod val="95000"/>
                </a:schemeClr>
              </a:solidFill>
            </a:endParaRPr>
          </a:p>
          <a:p>
            <a:r>
              <a:rPr lang="zh-TW" altLang="en-US" dirty="0">
                <a:solidFill>
                  <a:schemeClr val="bg1">
                    <a:lumMod val="95000"/>
                  </a:schemeClr>
                </a:solidFill>
              </a:rPr>
              <a:t>方法：透過</a:t>
            </a:r>
            <a:r>
              <a:rPr lang="zh-TW" altLang="en-US" b="1" dirty="0">
                <a:solidFill>
                  <a:schemeClr val="bg1">
                    <a:lumMod val="95000"/>
                  </a:schemeClr>
                </a:solidFill>
              </a:rPr>
              <a:t>全光譜共焦</a:t>
            </a:r>
            <a:r>
              <a:rPr lang="zh-TW" altLang="en-US" dirty="0">
                <a:solidFill>
                  <a:schemeClr val="bg1">
                    <a:lumMod val="95000"/>
                  </a:schemeClr>
                </a:solidFill>
              </a:rPr>
              <a:t>線性掃描器掃描出的</a:t>
            </a:r>
            <a:r>
              <a:rPr lang="zh-TW" altLang="en-US" b="1" dirty="0">
                <a:solidFill>
                  <a:schemeClr val="bg1">
                    <a:lumMod val="95000"/>
                  </a:schemeClr>
                </a:solidFill>
              </a:rPr>
              <a:t>座標、高度、光強度之</a:t>
            </a:r>
            <a:r>
              <a:rPr lang="zh-TW" altLang="en-US" dirty="0">
                <a:solidFill>
                  <a:schemeClr val="bg1">
                    <a:lumMod val="95000"/>
                  </a:schemeClr>
                </a:solidFill>
              </a:rPr>
              <a:t>地理資訊，透過標準檔與忍受值，計算出掃描物是否符合要求。並且利用</a:t>
            </a:r>
            <a:r>
              <a:rPr lang="en-US" altLang="zh-TW" dirty="0">
                <a:solidFill>
                  <a:schemeClr val="bg1">
                    <a:lumMod val="95000"/>
                  </a:schemeClr>
                </a:solidFill>
              </a:rPr>
              <a:t>Mayavi</a:t>
            </a:r>
            <a:r>
              <a:rPr lang="zh-TW" altLang="en-US" dirty="0">
                <a:solidFill>
                  <a:schemeClr val="bg1">
                    <a:lumMod val="95000"/>
                  </a:schemeClr>
                </a:solidFill>
              </a:rPr>
              <a:t>套件來成像。</a:t>
            </a:r>
            <a:endParaRPr lang="en-US" altLang="zh-TW" dirty="0">
              <a:solidFill>
                <a:schemeClr val="bg1">
                  <a:lumMod val="95000"/>
                </a:schemeClr>
              </a:solidFill>
            </a:endParaRPr>
          </a:p>
        </p:txBody>
      </p:sp>
      <p:sp>
        <p:nvSpPr>
          <p:cNvPr id="3" name="文字方塊 2">
            <a:extLst>
              <a:ext uri="{FF2B5EF4-FFF2-40B4-BE49-F238E27FC236}">
                <a16:creationId xmlns:a16="http://schemas.microsoft.com/office/drawing/2014/main" id="{506B22A6-5823-4A86-ABF7-020A059CE00F}"/>
              </a:ext>
            </a:extLst>
          </p:cNvPr>
          <p:cNvSpPr txBox="1"/>
          <p:nvPr/>
        </p:nvSpPr>
        <p:spPr>
          <a:xfrm>
            <a:off x="494354" y="3389503"/>
            <a:ext cx="5319346" cy="307777"/>
          </a:xfrm>
          <a:prstGeom prst="rect">
            <a:avLst/>
          </a:prstGeom>
          <a:noFill/>
        </p:spPr>
        <p:txBody>
          <a:bodyPr wrap="square" rtlCol="0">
            <a:spAutoFit/>
          </a:bodyPr>
          <a:lstStyle/>
          <a:p>
            <a:r>
              <a:rPr lang="zh-TW" altLang="en-US" dirty="0"/>
              <a:t>這裡反白絕對什麼都沒有</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715825" y="3531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Wafer晶圓, Die晶粒 and Chip晶片</a:t>
            </a:r>
            <a:endParaRPr dirty="0"/>
          </a:p>
        </p:txBody>
      </p:sp>
      <p:pic>
        <p:nvPicPr>
          <p:cNvPr id="98" name="Google Shape;98;p18"/>
          <p:cNvPicPr preferRelativeResize="0"/>
          <p:nvPr/>
        </p:nvPicPr>
        <p:blipFill>
          <a:blip r:embed="rId3">
            <a:alphaModFix/>
          </a:blip>
          <a:stretch>
            <a:fillRect/>
          </a:stretch>
        </p:blipFill>
        <p:spPr>
          <a:xfrm>
            <a:off x="4196875" y="1304825"/>
            <a:ext cx="4527082" cy="3686275"/>
          </a:xfrm>
          <a:prstGeom prst="rect">
            <a:avLst/>
          </a:prstGeom>
          <a:noFill/>
          <a:ln>
            <a:noFill/>
          </a:ln>
        </p:spPr>
      </p:pic>
      <p:pic>
        <p:nvPicPr>
          <p:cNvPr id="99" name="Google Shape;99;p18"/>
          <p:cNvPicPr preferRelativeResize="0"/>
          <p:nvPr/>
        </p:nvPicPr>
        <p:blipFill rotWithShape="1">
          <a:blip r:embed="rId4">
            <a:alphaModFix/>
          </a:blip>
          <a:srcRect t="2389" b="2399"/>
          <a:stretch/>
        </p:blipFill>
        <p:spPr>
          <a:xfrm>
            <a:off x="134425" y="1152425"/>
            <a:ext cx="4062460" cy="3867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675675" y="361750"/>
            <a:ext cx="7688700" cy="7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Probe Card Testing Introduction</a:t>
            </a:r>
            <a:endParaRPr dirty="0"/>
          </a:p>
        </p:txBody>
      </p:sp>
      <p:pic>
        <p:nvPicPr>
          <p:cNvPr id="105" name="Google Shape;105;p19"/>
          <p:cNvPicPr preferRelativeResize="0"/>
          <p:nvPr/>
        </p:nvPicPr>
        <p:blipFill>
          <a:blip r:embed="rId3">
            <a:alphaModFix/>
          </a:blip>
          <a:stretch>
            <a:fillRect/>
          </a:stretch>
        </p:blipFill>
        <p:spPr>
          <a:xfrm>
            <a:off x="479851" y="1101350"/>
            <a:ext cx="8184300" cy="3438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311900" y="152400"/>
            <a:ext cx="8520194"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2503325" y="0"/>
            <a:ext cx="4137339" cy="5143500"/>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1139</TotalTime>
  <Words>1899</Words>
  <Application>Microsoft Office PowerPoint</Application>
  <PresentationFormat>如螢幕大小 (16:9)</PresentationFormat>
  <Paragraphs>199</Paragraphs>
  <Slides>59</Slides>
  <Notes>59</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59</vt:i4>
      </vt:variant>
    </vt:vector>
  </HeadingPairs>
  <TitlesOfParts>
    <vt:vector size="66" baseType="lpstr">
      <vt:lpstr>Lato</vt:lpstr>
      <vt:lpstr>新細明體</vt:lpstr>
      <vt:lpstr>PT Sans Narrow</vt:lpstr>
      <vt:lpstr>Open Sans</vt:lpstr>
      <vt:lpstr>Verdana</vt:lpstr>
      <vt:lpstr>Arial</vt:lpstr>
      <vt:lpstr>Tropic</vt:lpstr>
      <vt:lpstr>Autonomous Probe Card Analysis Progress Report</vt:lpstr>
      <vt:lpstr>Outline</vt:lpstr>
      <vt:lpstr>Introduction</vt:lpstr>
      <vt:lpstr>Wafer</vt:lpstr>
      <vt:lpstr>Wafer  Manufacture Process</vt:lpstr>
      <vt:lpstr>Wafer晶圓, Die晶粒 and Chip晶片</vt:lpstr>
      <vt:lpstr>Probe Card Testing Introduction</vt:lpstr>
      <vt:lpstr>PowerPoint 簡報</vt:lpstr>
      <vt:lpstr>PowerPoint 簡報</vt:lpstr>
      <vt:lpstr>PowerPoint 簡報</vt:lpstr>
      <vt:lpstr>Pads (Al, Cu) and Bumps (Sn,  Pb)  </vt:lpstr>
      <vt:lpstr>PowerPoint 簡報</vt:lpstr>
      <vt:lpstr>Porbe Card</vt:lpstr>
      <vt:lpstr>Porbe Card</vt:lpstr>
      <vt:lpstr>Probes (Cantilever)</vt:lpstr>
      <vt:lpstr>Probes (Cantilevered)</vt:lpstr>
      <vt:lpstr>Probes (Vertical)</vt:lpstr>
      <vt:lpstr>Probes (Cobra Probe)</vt:lpstr>
      <vt:lpstr>Probes (Spring contact probe: Crown Probe)</vt:lpstr>
      <vt:lpstr>Probes (Spring contact probe: Crown Probe)</vt:lpstr>
      <vt:lpstr>Probes MEMS  (Microelectromechanical Systems) </vt:lpstr>
      <vt:lpstr>PowerPoint 簡報</vt:lpstr>
      <vt:lpstr>PowerPoint 簡報</vt:lpstr>
      <vt:lpstr>PowerPoint 簡報</vt:lpstr>
      <vt:lpstr>PowerPoint 簡報</vt:lpstr>
      <vt:lpstr>PowerPoint 簡報</vt:lpstr>
      <vt:lpstr>PowerPoint 簡報</vt:lpstr>
      <vt:lpstr>PowerPoint 簡報</vt:lpstr>
      <vt:lpstr>PowerPoint 簡報</vt:lpstr>
      <vt:lpstr>Motivation</vt:lpstr>
      <vt:lpstr>Objectives</vt:lpstr>
      <vt:lpstr>PowerPoint 簡報</vt:lpstr>
      <vt:lpstr>PowerPoint 簡報</vt:lpstr>
      <vt:lpstr>Methods</vt:lpstr>
      <vt:lpstr>Scanning Instrument Introduction</vt:lpstr>
      <vt:lpstr>Program Language: Python</vt:lpstr>
      <vt:lpstr>Package One: Numpy</vt:lpstr>
      <vt:lpstr>Package Two: Mayavi</vt:lpstr>
      <vt:lpstr>Computation Process</vt:lpstr>
      <vt:lpstr>Computation  Process</vt:lpstr>
      <vt:lpstr>Progress Reports</vt:lpstr>
      <vt:lpstr>Data Visualization</vt:lpstr>
      <vt:lpstr>Altitude-Peak 1-CROWNpROBEcARD_1_th840 _5.00x4.68mm_5.00x5.00µm_1000Hz_94%_CLS02  4</vt:lpstr>
      <vt:lpstr>Intensity_Level-Peak 1-CROWNpROBEcARD_1_th840 _5.00x4.68mm_5.00x5.00µm_1000Hz_94%_CLS02  9</vt:lpstr>
      <vt:lpstr>Altitude-Peak 1-pROBEcARD_1-1 _33.00x1.92mm_2.50x2.50µm_2000Hz_20%_CLS1  0</vt:lpstr>
      <vt:lpstr>Intensity_Level-Peak 1-pROBEcARD_1-1 _33.00x1.92mm_2.50x2.50µm_2000Hz_20%_CLS1   5</vt:lpstr>
      <vt:lpstr>Stability of Mayavi Performance</vt:lpstr>
      <vt:lpstr>Programming Language Changed</vt:lpstr>
      <vt:lpstr>MEMS probe card</vt:lpstr>
      <vt:lpstr>PowerPoint 簡報</vt:lpstr>
      <vt:lpstr>Scanning and Storing Data Structure </vt:lpstr>
      <vt:lpstr>Scanning and Storing Data Structure </vt:lpstr>
      <vt:lpstr>Noise Reduction and Segmentation</vt:lpstr>
      <vt:lpstr>Original Output Image</vt:lpstr>
      <vt:lpstr>Noise Reduction + Segmentation</vt:lpstr>
      <vt:lpstr>Future Goals</vt:lpstr>
      <vt:lpstr>References</vt:lpstr>
      <vt:lpstr>PowerPoint 簡報</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Probe Card Analyzation Progress Report</dc:title>
  <dc:creator>nicky Li</dc:creator>
  <cp:lastModifiedBy>nicky Li</cp:lastModifiedBy>
  <cp:revision>28</cp:revision>
  <dcterms:modified xsi:type="dcterms:W3CDTF">2020-09-22T17:44:18Z</dcterms:modified>
</cp:coreProperties>
</file>